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75" r:id="rId4"/>
    <p:sldId id="303" r:id="rId5"/>
    <p:sldId id="304" r:id="rId6"/>
    <p:sldId id="299" r:id="rId7"/>
    <p:sldId id="298" r:id="rId8"/>
    <p:sldId id="305" r:id="rId9"/>
    <p:sldId id="300" r:id="rId10"/>
    <p:sldId id="306" r:id="rId11"/>
    <p:sldId id="301" r:id="rId12"/>
    <p:sldId id="307" r:id="rId13"/>
    <p:sldId id="302" r:id="rId14"/>
  </p:sldIdLst>
  <p:sldSz cx="12188825" cy="6858000"/>
  <p:notesSz cx="7315200" cy="9601200"/>
  <p:custDataLst>
    <p:tags r:id="rId17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79450" indent="-22225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360488" indent="-44608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2039938" indent="-66833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720975" indent="-892175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5">
          <p15:clr>
            <a:srgbClr val="A4A3A4"/>
          </p15:clr>
        </p15:guide>
        <p15:guide id="2" pos="206">
          <p15:clr>
            <a:srgbClr val="A4A3A4"/>
          </p15:clr>
        </p15:guide>
        <p15:guide id="3" pos="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8ABF"/>
    <a:srgbClr val="00649D"/>
    <a:srgbClr val="F7F7FF"/>
    <a:srgbClr val="EFEFFF"/>
    <a:srgbClr val="FFFFB3"/>
    <a:srgbClr val="FAFAFA"/>
    <a:srgbClr val="F0F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31" autoAdjust="0"/>
    <p:restoredTop sz="95794" autoAdjust="0"/>
  </p:normalViewPr>
  <p:slideViewPr>
    <p:cSldViewPr snapToGrid="0">
      <p:cViewPr>
        <p:scale>
          <a:sx n="98" d="100"/>
          <a:sy n="98" d="100"/>
        </p:scale>
        <p:origin x="968" y="472"/>
      </p:cViewPr>
      <p:guideLst>
        <p:guide orient="horz" pos="4265"/>
        <p:guide pos="206"/>
        <p:guide pos="2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1740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t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endParaRPr lang="en-US" dirty="0">
              <a:latin typeface="IBM Plex Sans" panose="020B0503050000000000" pitchFamily="34" charset="77"/>
            </a:endParaRP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67062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t" anchorCtr="0" compatLnSpc="1">
            <a:prstTxWarp prst="textNoShape">
              <a:avLst/>
            </a:prstTxWarp>
          </a:bodyPr>
          <a:lstStyle>
            <a:lvl1pPr algn="r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fld id="{FB9A41D6-B4F7-4E1F-98A6-B52CB0459AC1}" type="datetime4">
              <a:rPr lang="en-US">
                <a:latin typeface="IBM Plex Sans" panose="020B0503050000000000" pitchFamily="34" charset="77"/>
              </a:rPr>
              <a:pPr>
                <a:defRPr/>
              </a:pPr>
              <a:t>January 10, 2020</a:t>
            </a:fld>
            <a:endParaRPr lang="en-US" dirty="0">
              <a:latin typeface="IBM Plex Sans" panose="020B0503050000000000" pitchFamily="34" charset="77"/>
            </a:endParaRPr>
          </a:p>
        </p:txBody>
      </p:sp>
      <p:sp>
        <p:nvSpPr>
          <p:cNvPr id="1095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b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r>
              <a:rPr lang="en-US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1095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0188"/>
            <a:ext cx="3167062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786"/>
            </a:lvl1pPr>
          </a:lstStyle>
          <a:p>
            <a:pPr>
              <a:defRPr/>
            </a:pPr>
            <a:fld id="{E050F059-04F2-47CB-87A1-BD280F7C8754}" type="slidenum">
              <a:rPr lang="en-US">
                <a:latin typeface="IBM Plex Sans" panose="020B0503050000000000" pitchFamily="34" charset="77"/>
              </a:rPr>
              <a:pPr>
                <a:defRPr/>
              </a:pPr>
              <a:t>‹#›</a:t>
            </a:fld>
            <a:endParaRPr lang="en-US" dirty="0">
              <a:latin typeface="IBM Plex Sans" panose="020B0503050000000000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3602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 bwMode="gray">
          <a:xfrm>
            <a:off x="741363" y="0"/>
            <a:ext cx="4752975" cy="20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02841" rIns="0" bIns="0" numCol="1" anchor="t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9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43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gray">
          <a:xfrm>
            <a:off x="-188913" y="274638"/>
            <a:ext cx="7697788" cy="43322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11621" name="Rectangle 5"/>
          <p:cNvSpPr>
            <a:spLocks noGrp="1" noChangeArrowheads="1"/>
          </p:cNvSpPr>
          <p:nvPr>
            <p:ph type="body" sz="quarter" idx="3"/>
          </p:nvPr>
        </p:nvSpPr>
        <p:spPr bwMode="gray">
          <a:xfrm>
            <a:off x="731838" y="4630738"/>
            <a:ext cx="5851525" cy="4549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6023" rIns="92043" bIns="460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ftr" sz="quarter" idx="4"/>
          </p:nvPr>
        </p:nvSpPr>
        <p:spPr bwMode="gray">
          <a:xfrm>
            <a:off x="727075" y="9331325"/>
            <a:ext cx="5270500" cy="1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900"/>
            </a:lvl1pPr>
          </a:lstStyle>
          <a:p>
            <a:pPr>
              <a:defRPr/>
            </a:pPr>
            <a:r>
              <a:rPr lang="en-US" dirty="0">
                <a:latin typeface="IBM Plex Sans" panose="020B0503050000000000" pitchFamily="34" charset="77"/>
              </a:rPr>
              <a:t>© Copyright IBM Corporation 2019</a:t>
            </a:r>
          </a:p>
        </p:txBody>
      </p:sp>
      <p:sp>
        <p:nvSpPr>
          <p:cNvPr id="111623" name="Rectangle 7"/>
          <p:cNvSpPr>
            <a:spLocks noGrp="1" noChangeArrowheads="1"/>
          </p:cNvSpPr>
          <p:nvPr>
            <p:ph type="sldNum" sz="quarter" idx="5"/>
          </p:nvPr>
        </p:nvSpPr>
        <p:spPr bwMode="gray">
          <a:xfrm>
            <a:off x="6116638" y="9323388"/>
            <a:ext cx="700087" cy="13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0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fld id="{45275DD5-0764-482C-9A5A-1DB6DE378BB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127" name="Line 10"/>
          <p:cNvSpPr>
            <a:spLocks noChangeShapeType="1"/>
          </p:cNvSpPr>
          <p:nvPr/>
        </p:nvSpPr>
        <p:spPr bwMode="gray">
          <a:xfrm>
            <a:off x="725488" y="9264650"/>
            <a:ext cx="61007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GB" sz="1786" b="0" i="0" dirty="0">
              <a:latin typeface="IBM Plex Sans" panose="020B0503050000000000" pitchFamily="34" charset="77"/>
            </a:endParaRPr>
          </a:p>
        </p:txBody>
      </p:sp>
      <p:sp>
        <p:nvSpPr>
          <p:cNvPr id="111627" name="Rectangle 11"/>
          <p:cNvSpPr>
            <a:spLocks noGrp="1" noChangeArrowheads="1"/>
          </p:cNvSpPr>
          <p:nvPr>
            <p:ph type="dt" idx="1"/>
          </p:nvPr>
        </p:nvSpPr>
        <p:spPr bwMode="gray">
          <a:xfrm>
            <a:off x="5537200" y="0"/>
            <a:ext cx="1279525" cy="20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0440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Tx/>
              <a:buNone/>
              <a:defRPr sz="9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fld id="{EA8B60DD-9923-4BD1-9FF3-C1FEABD2F26C}" type="datetime4">
              <a:rPr lang="en-US" smtClean="0"/>
              <a:pPr>
                <a:defRPr/>
              </a:pPr>
              <a:t>January 10,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51486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1pPr>
    <a:lvl2pPr marL="2714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2pPr>
    <a:lvl3pPr marL="5381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3pPr>
    <a:lvl4pPr marL="8048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4pPr>
    <a:lvl5pPr marL="10715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5pPr>
    <a:lvl6pPr marL="340135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6pPr>
    <a:lvl7pPr marL="408162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7pPr>
    <a:lvl8pPr marL="4761890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8pPr>
    <a:lvl9pPr marL="544216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900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3F2221E-278C-4725-85A6-1E443FD08B57}" type="slidenum">
              <a:rPr lang="en-US" sz="1000" smtClean="0">
                <a:latin typeface="IBM Plex Sans" panose="020B0503050000000000" pitchFamily="34" charset="77"/>
              </a:rPr>
              <a:pPr/>
              <a:t>1</a:t>
            </a:fld>
            <a:endParaRPr lang="en-US" sz="1000" dirty="0">
              <a:latin typeface="IBM Plex Sans" panose="020B0503050000000000" pitchFamily="34" charset="77"/>
            </a:endParaRPr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88913" y="274638"/>
            <a:ext cx="7697788" cy="4332287"/>
          </a:xfrm>
          <a:ln/>
        </p:spPr>
      </p:sp>
      <p:sp>
        <p:nvSpPr>
          <p:cNvPr id="819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z="1488"/>
          </a:p>
        </p:txBody>
      </p:sp>
    </p:spTree>
    <p:extLst>
      <p:ext uri="{BB962C8B-B14F-4D97-AF65-F5344CB8AC3E}">
        <p14:creationId xmlns:p14="http://schemas.microsoft.com/office/powerpoint/2010/main" val="1932078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900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2355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B2CEE83-1E9C-4465-980F-81F32056B791}" type="slidenum">
              <a:rPr lang="en-US" sz="1000" smtClean="0">
                <a:latin typeface="IBM Plex Sans" panose="020B0503050000000000" pitchFamily="34" charset="77"/>
              </a:rPr>
              <a:pPr/>
              <a:t>2</a:t>
            </a:fld>
            <a:endParaRPr lang="en-US" sz="1000" dirty="0">
              <a:latin typeface="IBM Plex Sans" panose="020B0503050000000000" pitchFamily="34" charset="77"/>
            </a:endParaRPr>
          </a:p>
        </p:txBody>
      </p:sp>
      <p:sp>
        <p:nvSpPr>
          <p:cNvPr id="2355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88913" y="274638"/>
            <a:ext cx="7697788" cy="4332287"/>
          </a:xfrm>
          <a:ln/>
        </p:spPr>
      </p:sp>
      <p:sp>
        <p:nvSpPr>
          <p:cNvPr id="1024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1488" b="1" i="1" dirty="0"/>
              <a:t>Notes:</a:t>
            </a:r>
            <a:endParaRPr lang="en-US" sz="1488" dirty="0"/>
          </a:p>
          <a:p>
            <a:pPr eaLnBrk="1" hangingPunct="1">
              <a:defRPr/>
            </a:pPr>
            <a:endParaRPr lang="en-US" sz="1488" dirty="0"/>
          </a:p>
          <a:p>
            <a:pPr eaLnBrk="1" hangingPunct="1">
              <a:defRPr/>
            </a:pPr>
            <a:r>
              <a:rPr lang="en-US" sz="1488" b="1" i="1" dirty="0"/>
              <a:t>Instructor notes:</a:t>
            </a:r>
            <a:endParaRPr lang="en-US" sz="1488" dirty="0"/>
          </a:p>
          <a:p>
            <a:pPr eaLnBrk="1" hangingPunct="1">
              <a:defRPr/>
            </a:pPr>
            <a:r>
              <a:rPr lang="en-US" sz="1488" b="1" dirty="0"/>
              <a:t>Purpose —</a:t>
            </a:r>
            <a:r>
              <a:rPr lang="en-US" sz="1488" dirty="0"/>
              <a:t> List the unit objectives.</a:t>
            </a:r>
          </a:p>
          <a:p>
            <a:pPr eaLnBrk="1" hangingPunct="1">
              <a:defRPr/>
            </a:pPr>
            <a:r>
              <a:rPr lang="en-US" sz="1488" b="1" dirty="0"/>
              <a:t>Details —</a:t>
            </a:r>
            <a:r>
              <a:rPr lang="en-US" sz="1488" dirty="0"/>
              <a:t> </a:t>
            </a:r>
          </a:p>
          <a:p>
            <a:pPr eaLnBrk="1" hangingPunct="1">
              <a:defRPr/>
            </a:pPr>
            <a:r>
              <a:rPr lang="en-US" sz="1488" b="1" dirty="0"/>
              <a:t>Additional information —</a:t>
            </a:r>
            <a:r>
              <a:rPr lang="en-US" sz="1488" dirty="0"/>
              <a:t> </a:t>
            </a:r>
          </a:p>
          <a:p>
            <a:pPr eaLnBrk="1" hangingPunct="1">
              <a:defRPr/>
            </a:pPr>
            <a:r>
              <a:rPr lang="en-US" sz="1488" b="1" dirty="0"/>
              <a:t>Transition statement —</a:t>
            </a:r>
            <a:r>
              <a:rPr lang="en-US" sz="1488" dirty="0"/>
              <a:t> </a:t>
            </a:r>
          </a:p>
          <a:p>
            <a:pPr eaLnBrk="1" hangingPunct="1">
              <a:defRPr/>
            </a:pPr>
            <a:endParaRPr lang="en-US" sz="1488" dirty="0"/>
          </a:p>
        </p:txBody>
      </p:sp>
    </p:spTree>
    <p:extLst>
      <p:ext uri="{BB962C8B-B14F-4D97-AF65-F5344CB8AC3E}">
        <p14:creationId xmlns:p14="http://schemas.microsoft.com/office/powerpoint/2010/main" val="4047363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6898C-1CF1-C54F-AFFC-4121D0872A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97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8913" y="274638"/>
            <a:ext cx="7697788" cy="43322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/>
              <a:t>Notes: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i="1" dirty="0"/>
              <a:t>Instructor notes:</a:t>
            </a:r>
          </a:p>
          <a:p>
            <a:r>
              <a:rPr lang="en-US" b="1" dirty="0"/>
              <a:t>Purpose —</a:t>
            </a:r>
            <a:r>
              <a:rPr lang="en-US" dirty="0"/>
              <a:t> </a:t>
            </a:r>
          </a:p>
          <a:p>
            <a:r>
              <a:rPr lang="en-US" b="1" dirty="0"/>
              <a:t>Details —</a:t>
            </a:r>
            <a:r>
              <a:rPr lang="en-US" dirty="0"/>
              <a:t> </a:t>
            </a:r>
          </a:p>
          <a:p>
            <a:r>
              <a:rPr lang="en-US" b="1" dirty="0"/>
              <a:t>Additional information —</a:t>
            </a:r>
            <a:r>
              <a:rPr lang="en-US" dirty="0"/>
              <a:t> </a:t>
            </a:r>
          </a:p>
          <a:p>
            <a:r>
              <a:rPr lang="en-US" b="1" dirty="0"/>
              <a:t>Transition statement —</a:t>
            </a:r>
            <a:r>
              <a:rPr lang="en-US" dirty="0"/>
              <a:t> </a:t>
            </a:r>
          </a:p>
          <a:p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5275DD5-0764-482C-9A5A-1DB6DE378BB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84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6DC0F9E-B755-3749-82BC-A2B121CB8546}"/>
              </a:ext>
            </a:extLst>
          </p:cNvPr>
          <p:cNvSpPr txBox="1"/>
          <p:nvPr userDrawn="1"/>
        </p:nvSpPr>
        <p:spPr>
          <a:xfrm>
            <a:off x="0" y="6383705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167425" y="6477000"/>
            <a:ext cx="12021400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defRPr/>
            </a:pPr>
            <a:b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167425" y="6510340"/>
            <a:ext cx="12025633" cy="141286"/>
          </a:xfrm>
        </p:spPr>
        <p:txBody>
          <a:bodyPr>
            <a:noAutofit/>
          </a:bodyPr>
          <a:lstStyle>
            <a:lvl1pPr algn="l">
              <a:defRPr sz="900" b="0" i="0">
                <a:latin typeface="IBM Plex Sans Condensed" panose="020B0506050203000203" pitchFamily="34" charset="77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/>
          </p:nvPr>
        </p:nvSpPr>
        <p:spPr bwMode="auto">
          <a:xfrm>
            <a:off x="833176" y="1263682"/>
            <a:ext cx="6622627" cy="4287112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  <a:latin typeface="IBM Plex Sans" panose="020B0503050000000000" pitchFamily="34" charset="77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858000"/>
            <a:ext cx="12188952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1F5E61-6F13-204E-9317-612DDA4E2B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6882400" y="1542949"/>
            <a:ext cx="4297421" cy="3687650"/>
          </a:xfrm>
          <a:prstGeom prst="rect">
            <a:avLst/>
          </a:prstGeom>
        </p:spPr>
      </p:pic>
      <p:pic>
        <p:nvPicPr>
          <p:cNvPr id="13" name="Picture 12" descr="ibm_gry.png">
            <a:extLst>
              <a:ext uri="{FF2B5EF4-FFF2-40B4-BE49-F238E27FC236}">
                <a16:creationId xmlns:a16="http://schemas.microsoft.com/office/drawing/2014/main" id="{767ACAEC-484E-A944-9BF3-2D75BB76AD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101" y="4052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5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9" y="457203"/>
            <a:ext cx="3932085" cy="1601360"/>
          </a:xfrm>
        </p:spPr>
        <p:txBody>
          <a:bodyPr anchor="b"/>
          <a:lstStyle>
            <a:lvl1pPr>
              <a:defRPr sz="2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205" y="1019354"/>
            <a:ext cx="6169416" cy="4873705"/>
          </a:xfrm>
        </p:spPr>
        <p:txBody>
          <a:bodyPr/>
          <a:lstStyle>
            <a:lvl1pPr marL="0" indent="0">
              <a:buNone/>
              <a:defRPr sz="3600" b="0" i="0"/>
            </a:lvl1pPr>
            <a:lvl2pPr marL="668381" indent="0">
              <a:buNone/>
              <a:defRPr sz="4093"/>
            </a:lvl2pPr>
            <a:lvl3pPr marL="1336761" indent="0">
              <a:buNone/>
              <a:defRPr sz="3509"/>
            </a:lvl3pPr>
            <a:lvl4pPr marL="2005142" indent="0">
              <a:buNone/>
              <a:defRPr sz="2924"/>
            </a:lvl4pPr>
            <a:lvl5pPr marL="2673523" indent="0">
              <a:buNone/>
              <a:defRPr sz="2924"/>
            </a:lvl5pPr>
            <a:lvl6pPr marL="3341903" indent="0">
              <a:buNone/>
              <a:defRPr sz="2924"/>
            </a:lvl6pPr>
            <a:lvl7pPr marL="4010284" indent="0">
              <a:buNone/>
              <a:defRPr sz="2924"/>
            </a:lvl7pPr>
            <a:lvl8pPr marL="4678665" indent="0">
              <a:buNone/>
              <a:defRPr sz="2924"/>
            </a:lvl8pPr>
            <a:lvl9pPr marL="5347045" indent="0">
              <a:buNone/>
              <a:defRPr sz="2924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9" y="2058564"/>
            <a:ext cx="3932085" cy="3810773"/>
          </a:xfrm>
        </p:spPr>
        <p:txBody>
          <a:bodyPr/>
          <a:lstStyle>
            <a:lvl1pPr marL="0" indent="0">
              <a:buNone/>
              <a:defRPr sz="2000" b="0" i="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99953D35-9699-4B1B-B89E-F519F54DD49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27316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6887C73D-9F9A-4C0A-88F8-EFE21963CF9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41292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5288" y="508258"/>
            <a:ext cx="2913957" cy="6078206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422" y="508258"/>
            <a:ext cx="8435469" cy="6078206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FD9A3CFC-1F6A-4639-BC10-5512BC8EFF3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35243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70229" y="1239313"/>
            <a:ext cx="11640844" cy="2515126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229" y="3906841"/>
            <a:ext cx="11640844" cy="2679699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2FEFAB30-862A-4B6A-9A26-7B9166A3E49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718857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/>
          <p:cNvSpPr>
            <a:spLocks noGrp="1"/>
          </p:cNvSpPr>
          <p:nvPr>
            <p:ph type="clipArt" sz="half" idx="1"/>
          </p:nvPr>
        </p:nvSpPr>
        <p:spPr>
          <a:xfrm>
            <a:off x="363845" y="1239314"/>
            <a:ext cx="5594924" cy="5347151"/>
          </a:xfrm>
        </p:spPr>
        <p:txBody>
          <a:bodyPr/>
          <a:lstStyle>
            <a:lvl1pPr>
              <a:defRPr b="0" i="0"/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65166" y="1239314"/>
            <a:ext cx="5744929" cy="5347151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8A6C1FD9-979D-4EE3-A78E-68716199577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633630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73421" y="1218429"/>
            <a:ext cx="11655823" cy="5368037"/>
          </a:xfrm>
        </p:spPr>
        <p:txBody>
          <a:bodyPr/>
          <a:lstStyle>
            <a:lvl1pPr>
              <a:defRPr b="0" i="0"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6B4A1FD4-ADD9-410C-BF6D-441AD369666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1492555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5F96D5C-7AF4-5247-A796-FAA8F7092D5C}"/>
              </a:ext>
            </a:extLst>
          </p:cNvPr>
          <p:cNvSpPr txBox="1"/>
          <p:nvPr userDrawn="1"/>
        </p:nvSpPr>
        <p:spPr>
          <a:xfrm>
            <a:off x="0" y="6383705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270361" y="6477000"/>
            <a:ext cx="11918464" cy="31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defRPr/>
            </a:pPr>
            <a:br>
              <a:rPr lang="en-US" sz="900" b="0" i="0" dirty="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rPr>
            </a:br>
            <a:r>
              <a:rPr lang="en-US" sz="900" b="0" i="0" dirty="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270456" y="6510340"/>
            <a:ext cx="11922602" cy="135160"/>
          </a:xfrm>
        </p:spPr>
        <p:txBody>
          <a:bodyPr>
            <a:noAutofit/>
          </a:bodyPr>
          <a:lstStyle>
            <a:lvl1pPr algn="l">
              <a:defRPr sz="900" b="0" i="0">
                <a:latin typeface="IBM Plex Sans" panose="020B0503050000000000" pitchFamily="34" charset="77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739858" y="1815165"/>
            <a:ext cx="7385276" cy="2710800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  <a:latin typeface="IBM Plex Sans" panose="020B0503050000000000" pitchFamily="34" charset="77"/>
              </a:defRPr>
            </a:lvl1pPr>
          </a:lstStyle>
          <a:p>
            <a:pPr lvl="0"/>
            <a:r>
              <a:rPr lang="en-US" noProof="0" dirty="0"/>
              <a:t>Course title</a:t>
            </a:r>
          </a:p>
        </p:txBody>
      </p:sp>
      <p:sp>
        <p:nvSpPr>
          <p:cNvPr id="13" name="TextBox 11"/>
          <p:cNvSpPr txBox="1">
            <a:spLocks noChangeArrowheads="1"/>
          </p:cNvSpPr>
          <p:nvPr userDrawn="1"/>
        </p:nvSpPr>
        <p:spPr bwMode="auto">
          <a:xfrm>
            <a:off x="742008" y="4563844"/>
            <a:ext cx="7383126" cy="136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300"/>
              </a:lnSpc>
            </a:pPr>
            <a:r>
              <a:rPr lang="en-US" sz="2000" b="0" i="0" dirty="0">
                <a:solidFill>
                  <a:srgbClr val="008ABF"/>
                </a:solidFill>
                <a:latin typeface="IBM Plex Sans" panose="020B0503050000000000" pitchFamily="34" charset="77"/>
              </a:rPr>
              <a:t>Course subtitle</a:t>
            </a:r>
            <a:br>
              <a:rPr lang="en-US" sz="2000" b="0" i="0" dirty="0">
                <a:solidFill>
                  <a:srgbClr val="008ABF"/>
                </a:solidFill>
                <a:latin typeface="IBM Plex Sans" panose="020B0503050000000000" pitchFamily="34" charset="77"/>
              </a:rPr>
            </a:br>
            <a:endParaRPr lang="en-US" sz="2000" b="0" i="0" dirty="0">
              <a:solidFill>
                <a:srgbClr val="008ABF"/>
              </a:solidFill>
              <a:latin typeface="IBM Plex Sans" panose="020B0503050000000000" pitchFamily="34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F08456-0FCC-6541-AFF2-7513DB3929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6882400" y="1542949"/>
            <a:ext cx="4297421" cy="3687650"/>
          </a:xfrm>
          <a:prstGeom prst="rect">
            <a:avLst/>
          </a:prstGeom>
        </p:spPr>
      </p:pic>
      <p:pic>
        <p:nvPicPr>
          <p:cNvPr id="12" name="Picture 11" descr="ibm_gry.png">
            <a:extLst>
              <a:ext uri="{FF2B5EF4-FFF2-40B4-BE49-F238E27FC236}">
                <a16:creationId xmlns:a16="http://schemas.microsoft.com/office/drawing/2014/main" id="{F5AF81EB-2D46-1749-88CC-BBDE0435630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101" y="4052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90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833176" y="1276818"/>
            <a:ext cx="6622627" cy="2165318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</a:defRPr>
            </a:lvl1pPr>
          </a:lstStyle>
          <a:p>
            <a:pPr lvl="0"/>
            <a:r>
              <a:rPr lang="en-US" noProof="0" dirty="0"/>
              <a:t>Topic/lesson title</a:t>
            </a:r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0673882" y="6681674"/>
            <a:ext cx="1102497" cy="165100"/>
          </a:xfrm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ftr" sz="quarter" idx="11"/>
          </p:nvPr>
        </p:nvSpPr>
        <p:spPr>
          <a:xfrm>
            <a:off x="305759" y="6681674"/>
            <a:ext cx="5065980" cy="165600"/>
          </a:xfrm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5258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82003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532" y="1191600"/>
            <a:ext cx="10262991" cy="5360400"/>
          </a:xfrm>
        </p:spPr>
        <p:txBody>
          <a:bodyPr/>
          <a:lstStyle>
            <a:lvl1pPr marL="448056" indent="-448056">
              <a:buClr>
                <a:srgbClr val="00649D"/>
              </a:buClr>
              <a:buSzPct val="100000"/>
              <a:buFont typeface="+mj-lt"/>
              <a:buAutoNum type="arabicPeriod"/>
              <a:defRPr b="0" i="0"/>
            </a:lvl1pPr>
            <a:lvl2pPr marL="905256" indent="-448056">
              <a:buSzPct val="100000"/>
              <a:buFont typeface="+mj-lt"/>
              <a:buAutoNum type="alphaUcPeriod"/>
              <a:defRPr b="0" i="0"/>
            </a:lvl2pPr>
            <a:lvl3pPr marL="507600" indent="0">
              <a:buNone/>
              <a:defRPr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77394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16" y="1710442"/>
            <a:ext cx="10510028" cy="2852277"/>
          </a:xfrm>
        </p:spPr>
        <p:txBody>
          <a:bodyPr anchor="b"/>
          <a:lstStyle>
            <a:lvl1pPr>
              <a:defRPr sz="3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016" y="4590569"/>
            <a:ext cx="10510028" cy="1499245"/>
          </a:xfrm>
        </p:spPr>
        <p:txBody>
          <a:bodyPr/>
          <a:lstStyle>
            <a:lvl1pPr marL="0" indent="0">
              <a:buNone/>
              <a:defRPr sz="2100" b="0" i="0"/>
            </a:lvl1pPr>
            <a:lvl2pPr marL="668381" indent="0">
              <a:buNone/>
              <a:defRPr sz="2924"/>
            </a:lvl2pPr>
            <a:lvl3pPr marL="1336761" indent="0">
              <a:buNone/>
              <a:defRPr sz="2631"/>
            </a:lvl3pPr>
            <a:lvl4pPr marL="2005142" indent="0">
              <a:buNone/>
              <a:defRPr sz="2339"/>
            </a:lvl4pPr>
            <a:lvl5pPr marL="2673523" indent="0">
              <a:buNone/>
              <a:defRPr sz="2339"/>
            </a:lvl5pPr>
            <a:lvl6pPr marL="3341903" indent="0">
              <a:buNone/>
              <a:defRPr sz="2339"/>
            </a:lvl6pPr>
            <a:lvl7pPr marL="4010284" indent="0">
              <a:buNone/>
              <a:defRPr sz="2339"/>
            </a:lvl7pPr>
            <a:lvl8pPr marL="4678665" indent="0">
              <a:buNone/>
              <a:defRPr sz="2339"/>
            </a:lvl8pPr>
            <a:lvl9pPr marL="5347045" indent="0">
              <a:buNone/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2DAFEF3C-BFF5-4598-9D1B-1BD302EA279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48864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3425" y="1218429"/>
            <a:ext cx="5674712" cy="5368037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4535" y="1218429"/>
            <a:ext cx="5674712" cy="5368037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F6195F61-18A5-496F-99BC-14D9FC7ECCF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39108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02" y="364369"/>
            <a:ext cx="10513220" cy="132518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399" y="1680271"/>
            <a:ext cx="5157670" cy="823889"/>
          </a:xfrm>
        </p:spPr>
        <p:txBody>
          <a:bodyPr anchor="b"/>
          <a:lstStyle>
            <a:lvl1pPr marL="0" indent="0">
              <a:buNone/>
              <a:defRPr sz="2000" b="0" i="0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399" y="2504158"/>
            <a:ext cx="5157670" cy="3685449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9417" y="1680271"/>
            <a:ext cx="5183202" cy="823889"/>
          </a:xfrm>
        </p:spPr>
        <p:txBody>
          <a:bodyPr anchor="b"/>
          <a:lstStyle>
            <a:lvl1pPr marL="0" indent="0">
              <a:buNone/>
              <a:defRPr sz="2000" b="0" i="0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417" y="2504158"/>
            <a:ext cx="5183202" cy="3685449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40A031B8-DB9D-417A-AA11-302E152BB28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239329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9FD8E78C-0F93-4A43-ACD8-0787B77EB95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11549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A6CADBCB-90C9-40AA-B762-FAACEAF55A5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158501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9" y="457203"/>
            <a:ext cx="3932085" cy="1601360"/>
          </a:xfrm>
        </p:spPr>
        <p:txBody>
          <a:bodyPr anchor="b"/>
          <a:lstStyle>
            <a:lvl1pPr>
              <a:defRPr sz="2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205" y="986347"/>
            <a:ext cx="6169416" cy="4873705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535"/>
            </a:lvl4pPr>
            <a:lvl5pPr>
              <a:defRPr sz="1535"/>
            </a:lvl5pPr>
            <a:lvl6pPr>
              <a:defRPr sz="2924"/>
            </a:lvl6pPr>
            <a:lvl7pPr>
              <a:defRPr sz="2924"/>
            </a:lvl7pPr>
            <a:lvl8pPr>
              <a:defRPr sz="2924"/>
            </a:lvl8pPr>
            <a:lvl9pPr>
              <a:defRPr sz="29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9" y="2058564"/>
            <a:ext cx="3932085" cy="3810773"/>
          </a:xfrm>
        </p:spPr>
        <p:txBody>
          <a:bodyPr/>
          <a:lstStyle>
            <a:lvl1pPr marL="0" indent="0">
              <a:buNone/>
              <a:defRPr sz="2400" b="0" i="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A4D6EA12-0A65-48B3-8B6B-D991D308EFC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90353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258540" y="550122"/>
            <a:ext cx="11711643" cy="46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266893" y="1165722"/>
            <a:ext cx="11711643" cy="5513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799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0876039" y="6659191"/>
            <a:ext cx="1102497" cy="16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35998" bIns="35998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900" b="0" i="0">
                <a:solidFill>
                  <a:schemeClr val="accent1">
                    <a:lumMod val="25000"/>
                  </a:schemeClr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9E8191D-B835-45D5-91BE-8CAFF430D31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66893" y="6681424"/>
            <a:ext cx="5065980" cy="16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22" bIns="0" numCol="1" anchor="t" anchorCtr="0" compatLnSpc="1">
            <a:prstTxWarp prst="textNoShape">
              <a:avLst/>
            </a:prstTxWarp>
            <a:normAutofit/>
          </a:bodyPr>
          <a:lstStyle>
            <a:lvl1pPr algn="l" eaLnBrk="1" hangingPunct="1">
              <a:buFontTx/>
              <a:buNone/>
              <a:defRPr sz="900" b="0" i="0">
                <a:solidFill>
                  <a:schemeClr val="accent1">
                    <a:lumMod val="25000"/>
                  </a:schemeClr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88053B-3035-F04F-991C-20E5C9C5E883}"/>
              </a:ext>
            </a:extLst>
          </p:cNvPr>
          <p:cNvSpPr txBox="1"/>
          <p:nvPr userDrawn="1"/>
        </p:nvSpPr>
        <p:spPr>
          <a:xfrm>
            <a:off x="0" y="11057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195" r:id="rId2"/>
    <p:sldLayoutId id="2147484230" r:id="rId3"/>
    <p:sldLayoutId id="2147484196" r:id="rId4"/>
    <p:sldLayoutId id="2147484197" r:id="rId5"/>
    <p:sldLayoutId id="2147484198" r:id="rId6"/>
    <p:sldLayoutId id="2147484199" r:id="rId7"/>
    <p:sldLayoutId id="2147484200" r:id="rId8"/>
    <p:sldLayoutId id="2147484201" r:id="rId9"/>
    <p:sldLayoutId id="2147484202" r:id="rId10"/>
    <p:sldLayoutId id="2147484203" r:id="rId11"/>
    <p:sldLayoutId id="2147484204" r:id="rId12"/>
    <p:sldLayoutId id="2147484205" r:id="rId13"/>
    <p:sldLayoutId id="2147484206" r:id="rId14"/>
    <p:sldLayoutId id="2147484207" r:id="rId15"/>
    <p:sldLayoutId id="2147484229" r:id="rId16"/>
    <p:sldLayoutId id="2147484228" r:id="rId17"/>
  </p:sldLayoutIdLst>
  <p:hf sldNum="0" hdr="0" dt="0"/>
  <p:txStyles>
    <p:titleStyle>
      <a:lvl1pPr algn="l" defTabSz="8969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i="0" u="none" kern="1200">
          <a:solidFill>
            <a:schemeClr val="tx1">
              <a:lumMod val="95000"/>
              <a:lumOff val="5000"/>
            </a:schemeClr>
          </a:solidFill>
          <a:latin typeface="IBM Plex Sans" panose="020B0503050000000000" pitchFamily="34" charset="77"/>
          <a:ea typeface="+mj-ea"/>
          <a:cs typeface="Arial" panose="020B0604020202020204" pitchFamily="34" charset="0"/>
        </a:defRPr>
      </a:lvl1pPr>
      <a:lvl2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2pPr>
      <a:lvl3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3pPr>
      <a:lvl4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4pPr>
      <a:lvl5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5pPr>
      <a:lvl6pPr marL="66838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6pPr>
      <a:lvl7pPr marL="133676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7pPr>
      <a:lvl8pPr marL="2005142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8pPr>
      <a:lvl9pPr marL="2673523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9pPr>
    </p:titleStyle>
    <p:bodyStyle>
      <a:lvl1pPr marL="234000" indent="-234000" algn="l" defTabSz="896938" rtl="0" eaLnBrk="1" fontAlgn="base" hangingPunct="1">
        <a:lnSpc>
          <a:spcPct val="90000"/>
        </a:lnSpc>
        <a:spcBef>
          <a:spcPts val="800"/>
        </a:spcBef>
        <a:spcAft>
          <a:spcPts val="0"/>
        </a:spcAft>
        <a:buClr>
          <a:srgbClr val="00649D"/>
        </a:buClr>
        <a:buSzPct val="120000"/>
        <a:buChar char="•"/>
        <a:defRPr sz="2000" b="0" i="0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1pPr>
      <a:lvl2pPr marL="4572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Wingdings" panose="05000000000000000000" pitchFamily="2" charset="2"/>
        <a:buChar char="§"/>
        <a:defRPr sz="1800" b="0" i="0" u="none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2pPr>
      <a:lvl3pPr marL="6804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Arial" panose="020B0604020202020204" pitchFamily="34" charset="0"/>
        <a:buChar char="−"/>
        <a:defRPr sz="1600" b="0" i="0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3pPr>
      <a:lvl4pPr marL="681037" indent="0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None/>
        <a:defRPr sz="17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2363" indent="-223838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Char char="&gt;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7609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34447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5012855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681236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1pPr>
      <a:lvl2pPr marL="66838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2pPr>
      <a:lvl3pPr marL="133676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3pPr>
      <a:lvl4pPr marL="2005142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4pPr>
      <a:lvl5pPr marL="267352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5pPr>
      <a:lvl6pPr marL="334190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010284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467866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34704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OpenShift in Public Cloud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B8DD7-B0BA-3D4A-83E9-E1FF3E73B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9E66D5-D257-E143-8479-B33C980606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apiVersion</a:t>
            </a:r>
            <a:r>
              <a:rPr lang="en-US" sz="1200" dirty="0">
                <a:latin typeface="IBM Plex Mono" panose="020B0509050203000203" pitchFamily="49" charset="77"/>
              </a:rPr>
              <a:t>: v1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baseDomain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controlPlane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hyperthreading: Enabled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master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azure: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osDisk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diskSizeGB</a:t>
            </a:r>
            <a:r>
              <a:rPr lang="en-US" sz="1200" b="1" dirty="0">
                <a:latin typeface="IBM Plex Mono" panose="020B0509050203000203" pitchFamily="49" charset="77"/>
              </a:rPr>
              <a:t>: 512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Standard_D8s_v3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compute: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- hyperthreading: Enabled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worker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azure: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Standard_D2s_v3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osDisk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diskSizeGB</a:t>
            </a:r>
            <a:r>
              <a:rPr lang="en-US" sz="1200" b="1" dirty="0">
                <a:latin typeface="IBM Plex Mono" panose="020B0509050203000203" pitchFamily="49" charset="77"/>
              </a:rPr>
              <a:t>: 512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zones: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"1"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"2"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"3"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5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BA98AE-B445-A842-9E8D-DB45973FCE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metadata: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test-cluster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networking: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clusterNetwork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</a:t>
            </a:r>
            <a:r>
              <a:rPr lang="en-US" sz="1200" dirty="0" err="1">
                <a:latin typeface="IBM Plex Mono" panose="020B0509050203000203" pitchFamily="49" charset="77"/>
              </a:rPr>
              <a:t>cidr</a:t>
            </a:r>
            <a:r>
              <a:rPr lang="en-US" sz="1200" dirty="0">
                <a:latin typeface="IBM Plex Mono" panose="020B0509050203000203" pitchFamily="49" charset="77"/>
              </a:rPr>
              <a:t>: 10.128.0.0/14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  </a:t>
            </a:r>
            <a:r>
              <a:rPr lang="en-US" sz="1200" dirty="0" err="1">
                <a:latin typeface="IBM Plex Mono" panose="020B0509050203000203" pitchFamily="49" charset="77"/>
              </a:rPr>
              <a:t>hostPrefix</a:t>
            </a:r>
            <a:r>
              <a:rPr lang="en-US" sz="1200" dirty="0">
                <a:latin typeface="IBM Plex Mono" panose="020B0509050203000203" pitchFamily="49" charset="77"/>
              </a:rPr>
              <a:t>: 23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machineCIDR</a:t>
            </a:r>
            <a:r>
              <a:rPr lang="en-US" sz="1200" dirty="0">
                <a:latin typeface="IBM Plex Mono" panose="020B0509050203000203" pitchFamily="49" charset="77"/>
              </a:rPr>
              <a:t>: 10.0.0.0/16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networkType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OpenShiftSDN</a:t>
            </a:r>
            <a:endParaRPr lang="en-US" sz="1200" dirty="0">
              <a:latin typeface="IBM Plex Mono" panose="020B0509050203000203" pitchFamily="49" charset="7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serviceNetwork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- 172.30.0.0/16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azure: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region: </a:t>
            </a:r>
            <a:r>
              <a:rPr lang="en-US" sz="1200" b="1" dirty="0" err="1">
                <a:latin typeface="IBM Plex Mono" panose="020B0509050203000203" pitchFamily="49" charset="77"/>
              </a:rPr>
              <a:t>centralus</a:t>
            </a:r>
            <a:r>
              <a:rPr lang="en-US" sz="1200" b="1" dirty="0">
                <a:latin typeface="IBM Plex Mono" panose="020B0509050203000203" pitchFamily="49" charset="77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baseDomainResourceGroupName</a:t>
            </a:r>
            <a:r>
              <a:rPr lang="en-US" sz="1200" b="1" dirty="0">
                <a:latin typeface="IBM Plex Mono" panose="020B0509050203000203" pitchFamily="49" charset="77"/>
              </a:rPr>
              <a:t>: resource-group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pullSecret</a:t>
            </a:r>
            <a:r>
              <a:rPr lang="en-US" sz="1200" dirty="0">
                <a:latin typeface="IBM Plex Mono" panose="020B0509050203000203" pitchFamily="49" charset="77"/>
              </a:rPr>
              <a:t>: '{"</a:t>
            </a:r>
            <a:r>
              <a:rPr lang="en-US" sz="1200" dirty="0" err="1">
                <a:latin typeface="IBM Plex Mono" panose="020B0509050203000203" pitchFamily="49" charset="77"/>
              </a:rPr>
              <a:t>auths</a:t>
            </a:r>
            <a:r>
              <a:rPr lang="en-US" sz="1200" dirty="0">
                <a:latin typeface="IBM Plex Mono" panose="020B0509050203000203" pitchFamily="49" charset="77"/>
              </a:rPr>
              <a:t>": ...}'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sshKey</a:t>
            </a:r>
            <a:r>
              <a:rPr lang="en-US" sz="1200" dirty="0">
                <a:latin typeface="IBM Plex Mono" panose="020B0509050203000203" pitchFamily="49" charset="77"/>
              </a:rPr>
              <a:t>: ssh-ed25519 AAAA... 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C2A42D-C93B-444B-AE2C-47725E75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890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96936-892B-5749-8C2F-B4B8E474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- terraform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85E4-D9E5-6D46-88A3-9B3E25B2A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ibm</a:t>
            </a:r>
            <a:r>
              <a:rPr lang="en-US" dirty="0"/>
              <a:t>-cloud-architecture/terraform-openshift4-azure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CF2AE-C3C4-C846-BF87-918A52189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1BFD10-617D-7147-90C2-1F3133A88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11066"/>
            <a:ext cx="12188825" cy="357460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19EB9C-164C-5947-A8AE-B722800957E2}"/>
              </a:ext>
            </a:extLst>
          </p:cNvPr>
          <p:cNvSpPr/>
          <p:nvPr/>
        </p:nvSpPr>
        <p:spPr>
          <a:xfrm>
            <a:off x="5332873" y="4813158"/>
            <a:ext cx="6092825" cy="1754326"/>
          </a:xfrm>
          <a:prstGeom prst="rect">
            <a:avLst/>
          </a:prstGeom>
          <a:solidFill>
            <a:srgbClr val="000000">
              <a:alpha val="10196"/>
            </a:srgbClr>
          </a:solidFill>
        </p:spPr>
        <p:txBody>
          <a:bodyPr>
            <a:spAutoFit/>
          </a:bodyPr>
          <a:lstStyle/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azure_region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"eastus2"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cluster_name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"ocp42"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endParaRPr lang="en-US" sz="1200" dirty="0">
              <a:solidFill>
                <a:srgbClr val="6A737D"/>
              </a:solidFill>
              <a:latin typeface="IBM Plex Mono" panose="020B0509050203000203" pitchFamily="49" charset="77"/>
            </a:endParaRP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base_domain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”</a:t>
            </a:r>
            <a:r>
              <a:rPr lang="en-US" sz="1200" dirty="0" err="1">
                <a:solidFill>
                  <a:srgbClr val="032F62"/>
                </a:solidFill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azure_dns_resource_group_name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”</a:t>
            </a:r>
            <a:r>
              <a:rPr lang="en-US" sz="1200" dirty="0" err="1">
                <a:solidFill>
                  <a:srgbClr val="032F62"/>
                </a:solidFill>
                <a:latin typeface="IBM Plex Mono" panose="020B0509050203000203" pitchFamily="49" charset="77"/>
              </a:rPr>
              <a:t>ocp-rg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”</a:t>
            </a:r>
            <a:endParaRPr lang="en-US" sz="1200" dirty="0">
              <a:latin typeface="IBM Plex Mono" panose="020B0509050203000203" pitchFamily="49" charset="77"/>
            </a:endParaRP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azure_subscription_id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"XXXXXXXX-XXXX-XXXX-XXXX-XXXXXXXXXXXX”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azure_tenant_id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"YYYYYYYY-YYYY-YYYY-YYYY-YYYYYYYYYYYY”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azure_client_id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"ZZZZZZZZ-ZZZZ-ZZZZ-ZZZZ-ZZZZZZZZZZZZ”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azure_client_secret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"AAAAAAAA-AAAA-AAAA-AAAA-AAAAAAAAAAAA”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azure_private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false</a:t>
            </a:r>
            <a:endParaRPr lang="en-US" sz="1200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53674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07FF9-6555-5D44-A679-419BC683B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Cloud Platform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C20822-7A0A-6343-B5DE-CAB7E6EFA73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apiVersion</a:t>
            </a:r>
            <a:r>
              <a:rPr lang="en-US" sz="1200" dirty="0">
                <a:latin typeface="IBM Plex Mono" panose="020B0509050203000203" pitchFamily="49" charset="77"/>
              </a:rPr>
              <a:t>: v1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baseDomain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controlPlane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hyperthreading: Enabled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master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gcp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rootVolume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iops</a:t>
            </a:r>
            <a:r>
              <a:rPr lang="en-US" sz="1200" b="1" dirty="0">
                <a:latin typeface="IBM Plex Mono" panose="020B0509050203000203" pitchFamily="49" charset="77"/>
              </a:rPr>
              <a:t>: 4000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size: 500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type: io1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n1-standard-4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compute: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- hyperthreading: Enabled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worker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gcp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rootVolume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iops</a:t>
            </a:r>
            <a:r>
              <a:rPr lang="en-US" sz="1200" b="1" dirty="0">
                <a:latin typeface="IBM Plex Mono" panose="020B0509050203000203" pitchFamily="49" charset="77"/>
              </a:rPr>
              <a:t>: 2000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size: 500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type: io1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n1-standard-4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FEED6-682E-C14D-97D9-2A4154AFF6A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metadata: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test-cluster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networking: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clusterNetwork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</a:t>
            </a:r>
            <a:r>
              <a:rPr lang="en-US" sz="1200" dirty="0" err="1">
                <a:latin typeface="IBM Plex Mono" panose="020B0509050203000203" pitchFamily="49" charset="77"/>
              </a:rPr>
              <a:t>cidr</a:t>
            </a:r>
            <a:r>
              <a:rPr lang="en-US" sz="1200" dirty="0">
                <a:latin typeface="IBM Plex Mono" panose="020B0509050203000203" pitchFamily="49" charset="77"/>
              </a:rPr>
              <a:t>: 10.128.0.0/14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  </a:t>
            </a:r>
            <a:r>
              <a:rPr lang="en-US" sz="1200" dirty="0" err="1">
                <a:latin typeface="IBM Plex Mono" panose="020B0509050203000203" pitchFamily="49" charset="77"/>
              </a:rPr>
              <a:t>hostPrefix</a:t>
            </a:r>
            <a:r>
              <a:rPr lang="en-US" sz="1200" dirty="0">
                <a:latin typeface="IBM Plex Mono" panose="020B0509050203000203" pitchFamily="49" charset="77"/>
              </a:rPr>
              <a:t>: 23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machineCIDR</a:t>
            </a:r>
            <a:r>
              <a:rPr lang="en-US" sz="1200" dirty="0">
                <a:latin typeface="IBM Plex Mono" panose="020B0509050203000203" pitchFamily="49" charset="77"/>
              </a:rPr>
              <a:t>: 10.0.0.0/16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networkType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OpenShiftSDN</a:t>
            </a:r>
            <a:endParaRPr lang="en-US" sz="1200" dirty="0">
              <a:latin typeface="IBM Plex Mono" panose="020B0509050203000203" pitchFamily="49" charset="7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serviceNetwork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- 172.30.0.0/16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platform: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</a:t>
            </a:r>
            <a:r>
              <a:rPr lang="en-US" sz="1200" b="1" dirty="0" err="1">
                <a:latin typeface="IBM Plex Mono" panose="020B0509050203000203" pitchFamily="49" charset="77"/>
              </a:rPr>
              <a:t>gcp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ProjectID</a:t>
            </a:r>
            <a:r>
              <a:rPr lang="en-US" sz="1200" b="1" dirty="0">
                <a:latin typeface="IBM Plex Mono" panose="020B0509050203000203" pitchFamily="49" charset="77"/>
              </a:rPr>
              <a:t>: </a:t>
            </a:r>
            <a:r>
              <a:rPr lang="en-US" sz="1200" b="1" dirty="0" err="1">
                <a:latin typeface="IBM Plex Mono" panose="020B0509050203000203" pitchFamily="49" charset="77"/>
              </a:rPr>
              <a:t>openshift</a:t>
            </a:r>
            <a:r>
              <a:rPr lang="en-US" sz="1200" b="1" dirty="0">
                <a:latin typeface="IBM Plex Mono" panose="020B0509050203000203" pitchFamily="49" charset="77"/>
              </a:rPr>
              <a:t>-production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region: us-central-1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pullSecret</a:t>
            </a:r>
            <a:r>
              <a:rPr lang="en-US" sz="1200" dirty="0">
                <a:latin typeface="IBM Plex Mono" panose="020B0509050203000203" pitchFamily="49" charset="77"/>
              </a:rPr>
              <a:t>: '{"</a:t>
            </a:r>
            <a:r>
              <a:rPr lang="en-US" sz="1200" dirty="0" err="1">
                <a:latin typeface="IBM Plex Mono" panose="020B0509050203000203" pitchFamily="49" charset="77"/>
              </a:rPr>
              <a:t>auths</a:t>
            </a:r>
            <a:r>
              <a:rPr lang="en-US" sz="1200" dirty="0">
                <a:latin typeface="IBM Plex Mono" panose="020B0509050203000203" pitchFamily="49" charset="77"/>
              </a:rPr>
              <a:t>": ...}'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sshKey</a:t>
            </a:r>
            <a:r>
              <a:rPr lang="en-US" sz="1200" dirty="0">
                <a:latin typeface="IBM Plex Mono" panose="020B0509050203000203" pitchFamily="49" charset="77"/>
              </a:rPr>
              <a:t>: ssh-ed25519 AAAA... 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0EC8E-B9BB-9B4C-B258-0CCE591A4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29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F1C1-DAF7-3740-A037-CDFCBEBA4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GCP - terraform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DB3C5-BA22-1444-9FFE-4E202EEA2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ibm</a:t>
            </a:r>
            <a:r>
              <a:rPr lang="en-US" dirty="0"/>
              <a:t>-cloud-architecture/terraform-openshift4-gcp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B8779-0459-0048-AA64-F53099426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8C1739-7706-3349-9336-2B74FBBC0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93" y="1549660"/>
            <a:ext cx="8182473" cy="51298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BEE3FBB-EBFD-2546-BDC0-3EB80A7A7042}"/>
              </a:ext>
            </a:extLst>
          </p:cNvPr>
          <p:cNvSpPr/>
          <p:nvPr/>
        </p:nvSpPr>
        <p:spPr>
          <a:xfrm>
            <a:off x="8073820" y="1547790"/>
            <a:ext cx="3896363" cy="1200329"/>
          </a:xfrm>
          <a:prstGeom prst="rect">
            <a:avLst/>
          </a:prstGeom>
          <a:solidFill>
            <a:srgbClr val="000000">
              <a:alpha val="4706"/>
            </a:srgbClr>
          </a:solidFill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gcp_project_id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"project1-0123"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gcp_region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"us-central1"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cluster_name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"ocp42"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gcp_public_dns_zone_name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 err="1">
                <a:solidFill>
                  <a:srgbClr val="032F62"/>
                </a:solidFill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base_domain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 err="1">
                <a:solidFill>
                  <a:srgbClr val="032F62"/>
                </a:solidFill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endParaRPr lang="en-US" sz="1200" dirty="0">
              <a:solidFill>
                <a:srgbClr val="6A737D"/>
              </a:solidFill>
              <a:latin typeface="IBM Plex Mono" panose="020B0509050203000203" pitchFamily="49" charset="77"/>
            </a:endParaRPr>
          </a:p>
          <a:p>
            <a:r>
              <a:rPr lang="en-US" sz="1200" dirty="0" err="1">
                <a:solidFill>
                  <a:srgbClr val="24292E"/>
                </a:solidFill>
                <a:latin typeface="IBM Plex Mono" panose="020B0509050203000203" pitchFamily="49" charset="77"/>
              </a:rPr>
              <a:t>gcp_service_account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D73A49"/>
                </a:solidFill>
                <a:latin typeface="IBM Plex Mono" panose="020B0509050203000203" pitchFamily="49" charset="77"/>
              </a:rPr>
              <a:t>=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 err="1">
                <a:solidFill>
                  <a:srgbClr val="032F62"/>
                </a:solidFill>
                <a:latin typeface="IBM Plex Mono" panose="020B0509050203000203" pitchFamily="49" charset="77"/>
              </a:rPr>
              <a:t>credentials.json</a:t>
            </a:r>
            <a:r>
              <a:rPr lang="en-US" sz="1200" dirty="0">
                <a:solidFill>
                  <a:srgbClr val="032F62"/>
                </a:solidFill>
                <a:latin typeface="IBM Plex Mono" panose="020B0509050203000203" pitchFamily="49" charset="77"/>
              </a:rPr>
              <a:t>"</a:t>
            </a:r>
            <a:endParaRPr lang="en-US" sz="1200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4404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Considerations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Implementation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A0F7F-0007-404A-8B39-9C6068CEA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OpenShift Cluster installation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8C0EE8-9F44-7B48-961F-6211107BE1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7"/>
          <a:stretch/>
        </p:blipFill>
        <p:spPr>
          <a:xfrm>
            <a:off x="1074752" y="1237700"/>
            <a:ext cx="10039321" cy="260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801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9B8D7-F56B-254A-AE75-CA536A172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IPI - Installer Provisioned Infrastructure - configuration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5F210-0D20-9D4E-9015-639A762F2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3592C8-A856-7340-A4E9-77E37405C8E3}"/>
              </a:ext>
            </a:extLst>
          </p:cNvPr>
          <p:cNvSpPr/>
          <p:nvPr/>
        </p:nvSpPr>
        <p:spPr>
          <a:xfrm>
            <a:off x="5077597" y="3747967"/>
            <a:ext cx="3614058" cy="5847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5CC5"/>
                </a:solidFill>
                <a:latin typeface="IBM Plex Mono" panose="020B0509050203000203" pitchFamily="49" charset="77"/>
              </a:rPr>
              <a:t>? Project ID </a:t>
            </a:r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my_gcp_project</a:t>
            </a:r>
            <a:b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</a:br>
            <a:r>
              <a:rPr lang="en-US" sz="1600" dirty="0">
                <a:solidFill>
                  <a:srgbClr val="005CC5"/>
                </a:solidFill>
                <a:latin typeface="IBM Plex Mono" panose="020B0509050203000203" pitchFamily="49" charset="77"/>
              </a:rPr>
              <a:t>? Region </a:t>
            </a:r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us-east1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ACDC51-3C3A-4B4E-AFD1-924E91F6AECF}"/>
              </a:ext>
            </a:extLst>
          </p:cNvPr>
          <p:cNvSpPr/>
          <p:nvPr/>
        </p:nvSpPr>
        <p:spPr>
          <a:xfrm>
            <a:off x="258540" y="3337016"/>
            <a:ext cx="4546733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? azure subscription id </a:t>
            </a:r>
            <a:r>
              <a:rPr lang="en-US" sz="12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****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? azure tenant id </a:t>
            </a:r>
            <a:r>
              <a:rPr lang="en-US" sz="12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****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? azure service principal client id </a:t>
            </a:r>
            <a:r>
              <a:rPr lang="en-US" sz="12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****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? azure service principal client secret </a:t>
            </a:r>
            <a:r>
              <a:rPr lang="en-US" sz="12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****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INFO Saving user credentials to ”~/.azure/</a:t>
            </a:r>
            <a:r>
              <a:rPr lang="en-US" sz="12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osServicePrincipal.json</a:t>
            </a:r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"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200" dirty="0">
                <a:solidFill>
                  <a:srgbClr val="005CC5"/>
                </a:solidFill>
                <a:latin typeface="IBM Plex Mono" panose="020B0509050203000203" pitchFamily="49" charset="77"/>
              </a:rPr>
              <a:t>? Region </a:t>
            </a:r>
            <a:r>
              <a:rPr lang="en-US" sz="12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centralus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6F737F-1CD3-B74C-9D88-BFE03256DF82}"/>
              </a:ext>
            </a:extLst>
          </p:cNvPr>
          <p:cNvSpPr/>
          <p:nvPr/>
        </p:nvSpPr>
        <p:spPr bwMode="auto">
          <a:xfrm>
            <a:off x="3002318" y="1039132"/>
            <a:ext cx="6092824" cy="535578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14363" eaLnBrk="1" hangingPunct="1"/>
            <a:r>
              <a:rPr lang="en-US" sz="1200" dirty="0">
                <a:latin typeface="IBM Plex Mono" panose="020B0509050203000203" pitchFamily="49" charset="77"/>
              </a:rPr>
              <a:t>$ </a:t>
            </a:r>
            <a:r>
              <a:rPr lang="en-US" sz="1600" b="1" dirty="0" err="1">
                <a:latin typeface="IBM Plex Mono" panose="020B0509050203000203" pitchFamily="49" charset="77"/>
              </a:rPr>
              <a:t>openshift</a:t>
            </a:r>
            <a:r>
              <a:rPr lang="en-US" sz="1600" b="1" dirty="0">
                <a:latin typeface="IBM Plex Mono" panose="020B0509050203000203" pitchFamily="49" charset="77"/>
              </a:rPr>
              <a:t>-install create install-config </a:t>
            </a:r>
            <a:endParaRPr lang="en-US" sz="1200" b="1" dirty="0">
              <a:latin typeface="IBM Plex Mono" panose="020B0509050203000203" pitchFamily="49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E433E5-7D0D-4348-8840-FF61A87B2CA5}"/>
              </a:ext>
            </a:extLst>
          </p:cNvPr>
          <p:cNvSpPr/>
          <p:nvPr/>
        </p:nvSpPr>
        <p:spPr bwMode="auto">
          <a:xfrm>
            <a:off x="3002317" y="1730389"/>
            <a:ext cx="6092825" cy="535578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14363" eaLnBrk="1" hangingPunct="1"/>
            <a:r>
              <a:rPr lang="en-US" sz="1600" dirty="0">
                <a:solidFill>
                  <a:srgbClr val="005CC5"/>
                </a:solidFill>
                <a:latin typeface="IBM Plex Mono" panose="020B0509050203000203" pitchFamily="49" charset="77"/>
              </a:rPr>
              <a:t>? SSH Public Key </a:t>
            </a:r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/home/</a:t>
            </a:r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user_id</a:t>
            </a:r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/.</a:t>
            </a:r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ssh</a:t>
            </a:r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/</a:t>
            </a:r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id_rsa.pub</a:t>
            </a:r>
            <a:endParaRPr lang="en-US" sz="1600" b="1" dirty="0">
              <a:latin typeface="IBM Plex Mono" panose="020B0509050203000203" pitchFamily="49" charset="77"/>
            </a:endParaRP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72212A0A-5C43-8B4C-A317-B07A0749B76C}"/>
              </a:ext>
            </a:extLst>
          </p:cNvPr>
          <p:cNvSpPr/>
          <p:nvPr/>
        </p:nvSpPr>
        <p:spPr bwMode="auto">
          <a:xfrm>
            <a:off x="4637939" y="2391322"/>
            <a:ext cx="2821577" cy="894806"/>
          </a:xfrm>
          <a:prstGeom prst="diamond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614363" eaLnBrk="1" hangingPunct="1"/>
            <a:r>
              <a:rPr lang="en-US" sz="1600" dirty="0">
                <a:solidFill>
                  <a:srgbClr val="005CC5"/>
                </a:solidFill>
                <a:latin typeface="IBM Plex Mono" panose="020B0509050203000203" pitchFamily="49" charset="77"/>
              </a:rPr>
              <a:t>? Platform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D9822E-F29E-A84C-AE60-BD96589827C5}"/>
              </a:ext>
            </a:extLst>
          </p:cNvPr>
          <p:cNvSpPr/>
          <p:nvPr/>
        </p:nvSpPr>
        <p:spPr>
          <a:xfrm>
            <a:off x="3002316" y="5040978"/>
            <a:ext cx="6092825" cy="8771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dirty="0">
                <a:solidFill>
                  <a:srgbClr val="005CC5"/>
                </a:solidFill>
                <a:latin typeface="IBM Plex Mono" panose="020B0509050203000203" pitchFamily="49" charset="77"/>
              </a:rPr>
              <a:t>? Base Domain </a:t>
            </a:r>
            <a:r>
              <a:rPr lang="en-US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example.com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r>
              <a:rPr lang="en-US" dirty="0">
                <a:solidFill>
                  <a:srgbClr val="005CC5"/>
                </a:solidFill>
                <a:latin typeface="IBM Plex Mono" panose="020B0509050203000203" pitchFamily="49" charset="77"/>
              </a:rPr>
              <a:t>? Cluster Name </a:t>
            </a:r>
            <a:r>
              <a:rPr lang="en-US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mycluster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r>
              <a:rPr lang="en-US" dirty="0">
                <a:solidFill>
                  <a:srgbClr val="005CC5"/>
                </a:solidFill>
                <a:latin typeface="IBM Plex Mono" panose="020B0509050203000203" pitchFamily="49" charset="77"/>
              </a:rPr>
              <a:t>? Pull Secret [? for help] </a:t>
            </a:r>
            <a:r>
              <a:rPr lang="en-US" b="1" dirty="0">
                <a:solidFill>
                  <a:srgbClr val="005CC5"/>
                </a:solidFill>
                <a:latin typeface="IBM Plex Mono" panose="020B0509050203000203" pitchFamily="49" charset="77"/>
              </a:rPr>
              <a:t>*******</a:t>
            </a:r>
            <a:endParaRPr lang="en-US" b="1" dirty="0">
              <a:latin typeface="IBM Plex Mono" panose="020B0509050203000203" pitchFamily="49" charset="7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4BB561-D7DC-3648-A370-7BEACFDEE680}"/>
              </a:ext>
            </a:extLst>
          </p:cNvPr>
          <p:cNvSpPr/>
          <p:nvPr/>
        </p:nvSpPr>
        <p:spPr>
          <a:xfrm>
            <a:off x="8963979" y="3747967"/>
            <a:ext cx="2529860" cy="3385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defTabSz="614363" eaLnBrk="1" hangingPunct="1"/>
            <a:r>
              <a:rPr lang="en-US" sz="1600" dirty="0">
                <a:solidFill>
                  <a:srgbClr val="005CC5"/>
                </a:solidFill>
                <a:latin typeface="IBM Plex Mono" panose="020B0509050203000203" pitchFamily="49" charset="77"/>
              </a:rPr>
              <a:t>? Region </a:t>
            </a:r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us-east-1</a:t>
            </a:r>
            <a:r>
              <a:rPr lang="en-US" sz="1600" dirty="0">
                <a:latin typeface="IBM Plex Mono" panose="020B0509050203000203" pitchFamily="49" charset="77"/>
              </a:rPr>
              <a:t>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6F395D-13CD-D04D-96E5-7C29A1855FF0}"/>
              </a:ext>
            </a:extLst>
          </p:cNvPr>
          <p:cNvCxnSpPr>
            <a:stCxn id="7" idx="2"/>
            <a:endCxn id="8" idx="0"/>
          </p:cNvCxnSpPr>
          <p:nvPr/>
        </p:nvCxnSpPr>
        <p:spPr bwMode="auto">
          <a:xfrm>
            <a:off x="6048730" y="1574710"/>
            <a:ext cx="0" cy="155679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46F877-F762-BA43-82CA-AEFECD4AA2C1}"/>
              </a:ext>
            </a:extLst>
          </p:cNvPr>
          <p:cNvCxnSpPr>
            <a:stCxn id="8" idx="2"/>
            <a:endCxn id="9" idx="0"/>
          </p:cNvCxnSpPr>
          <p:nvPr/>
        </p:nvCxnSpPr>
        <p:spPr bwMode="auto">
          <a:xfrm flipH="1">
            <a:off x="6048728" y="2265967"/>
            <a:ext cx="2" cy="125355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036C187C-F089-FA4C-81EB-4C07A366479E}"/>
              </a:ext>
            </a:extLst>
          </p:cNvPr>
          <p:cNvCxnSpPr>
            <a:endCxn id="5" idx="0"/>
          </p:cNvCxnSpPr>
          <p:nvPr/>
        </p:nvCxnSpPr>
        <p:spPr bwMode="auto">
          <a:xfrm rot="10800000" flipV="1">
            <a:off x="2531907" y="2838724"/>
            <a:ext cx="2079282" cy="498291"/>
          </a:xfrm>
          <a:prstGeom prst="bentConnector2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7CD644E-B399-D647-BCEC-F8CB7D21D4A3}"/>
              </a:ext>
            </a:extLst>
          </p:cNvPr>
          <p:cNvCxnSpPr>
            <a:stCxn id="9" idx="3"/>
            <a:endCxn id="12" idx="0"/>
          </p:cNvCxnSpPr>
          <p:nvPr/>
        </p:nvCxnSpPr>
        <p:spPr bwMode="auto">
          <a:xfrm>
            <a:off x="7459516" y="2838725"/>
            <a:ext cx="2769393" cy="909242"/>
          </a:xfrm>
          <a:prstGeom prst="bentConnector2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DB307512-ECBA-AD4D-BC02-BAA7A72EB500}"/>
              </a:ext>
            </a:extLst>
          </p:cNvPr>
          <p:cNvCxnSpPr>
            <a:stCxn id="9" idx="2"/>
            <a:endCxn id="4" idx="0"/>
          </p:cNvCxnSpPr>
          <p:nvPr/>
        </p:nvCxnSpPr>
        <p:spPr bwMode="auto">
          <a:xfrm rot="16200000" flipH="1">
            <a:off x="6235758" y="3099098"/>
            <a:ext cx="461839" cy="835898"/>
          </a:xfrm>
          <a:prstGeom prst="bentConnector3">
            <a:avLst>
              <a:gd name="adj1" fmla="val 50000"/>
            </a:avLst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2C132D0D-EC84-A646-9BBC-57A65E574368}"/>
              </a:ext>
            </a:extLst>
          </p:cNvPr>
          <p:cNvCxnSpPr>
            <a:stCxn id="5" idx="2"/>
            <a:endCxn id="11" idx="0"/>
          </p:cNvCxnSpPr>
          <p:nvPr/>
        </p:nvCxnSpPr>
        <p:spPr bwMode="auto">
          <a:xfrm rot="16200000" flipH="1">
            <a:off x="4130835" y="3123083"/>
            <a:ext cx="318967" cy="3516822"/>
          </a:xfrm>
          <a:prstGeom prst="bentConnector3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305BFD28-F2E9-5F48-99A2-B15D0827C24A}"/>
              </a:ext>
            </a:extLst>
          </p:cNvPr>
          <p:cNvCxnSpPr>
            <a:stCxn id="4" idx="2"/>
            <a:endCxn id="11" idx="0"/>
          </p:cNvCxnSpPr>
          <p:nvPr/>
        </p:nvCxnSpPr>
        <p:spPr bwMode="auto">
          <a:xfrm rot="5400000">
            <a:off x="6112560" y="4268912"/>
            <a:ext cx="708236" cy="835897"/>
          </a:xfrm>
          <a:prstGeom prst="bentConnector3">
            <a:avLst>
              <a:gd name="adj1" fmla="val 50000"/>
            </a:avLst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E1A3A546-E9FF-514C-8ED8-94F5B2D719B7}"/>
              </a:ext>
            </a:extLst>
          </p:cNvPr>
          <p:cNvCxnSpPr>
            <a:stCxn id="12" idx="2"/>
            <a:endCxn id="11" idx="0"/>
          </p:cNvCxnSpPr>
          <p:nvPr/>
        </p:nvCxnSpPr>
        <p:spPr bwMode="auto">
          <a:xfrm rot="5400000">
            <a:off x="7661591" y="2473659"/>
            <a:ext cx="954457" cy="4180180"/>
          </a:xfrm>
          <a:prstGeom prst="bentConnector3">
            <a:avLst>
              <a:gd name="adj1" fmla="val 82847"/>
            </a:avLst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821F57A2-A420-8143-935E-33CB1B0F4771}"/>
              </a:ext>
            </a:extLst>
          </p:cNvPr>
          <p:cNvSpPr/>
          <p:nvPr/>
        </p:nvSpPr>
        <p:spPr>
          <a:xfrm>
            <a:off x="9095141" y="2512957"/>
            <a:ext cx="554960" cy="3385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614363" eaLnBrk="1" hangingPunct="1"/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aws</a:t>
            </a:r>
            <a:endParaRPr lang="en-US" sz="1600" b="1" dirty="0">
              <a:latin typeface="IBM Plex Mono" panose="020B0509050203000203" pitchFamily="49" charset="77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0B6AB7D-D0AA-1246-9C27-8F11024C1EDD}"/>
              </a:ext>
            </a:extLst>
          </p:cNvPr>
          <p:cNvSpPr/>
          <p:nvPr/>
        </p:nvSpPr>
        <p:spPr>
          <a:xfrm>
            <a:off x="6638953" y="3151002"/>
            <a:ext cx="554960" cy="3385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614363" eaLnBrk="1" hangingPunct="1"/>
            <a:r>
              <a:rPr lang="en-US" sz="16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gcp</a:t>
            </a:r>
            <a:endParaRPr lang="en-US" sz="1600" b="1" dirty="0">
              <a:latin typeface="IBM Plex Mono" panose="020B0509050203000203" pitchFamily="49" charset="7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2ED3226-ABB8-0E44-9D3D-C305478AB660}"/>
              </a:ext>
            </a:extLst>
          </p:cNvPr>
          <p:cNvSpPr/>
          <p:nvPr/>
        </p:nvSpPr>
        <p:spPr>
          <a:xfrm>
            <a:off x="2642634" y="2535732"/>
            <a:ext cx="801823" cy="338554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defTabSz="614363" eaLnBrk="1" hangingPunct="1"/>
            <a:r>
              <a:rPr lang="en-US" sz="16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azure</a:t>
            </a:r>
            <a:endParaRPr lang="en-US" sz="1600" b="1" dirty="0"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4234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9B8D7-F56B-254A-AE75-CA536A172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IPI - Installer Provisioned Infrastructure - installation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5F210-0D20-9D4E-9015-639A762F2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825A8-6298-BF4F-94B4-8977DB74BE6A}"/>
              </a:ext>
            </a:extLst>
          </p:cNvPr>
          <p:cNvSpPr/>
          <p:nvPr/>
        </p:nvSpPr>
        <p:spPr>
          <a:xfrm>
            <a:off x="258540" y="1120136"/>
            <a:ext cx="1139823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$ </a:t>
            </a:r>
            <a:r>
              <a:rPr lang="en-US" sz="1400" b="1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openshift</a:t>
            </a:r>
            <a:r>
              <a:rPr lang="en-US" sz="1400" b="1" dirty="0">
                <a:solidFill>
                  <a:srgbClr val="005CC5"/>
                </a:solidFill>
                <a:latin typeface="IBM Plex Mono" panose="020B0509050203000203" pitchFamily="49" charset="77"/>
              </a:rPr>
              <a:t>-install create cluster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Consuming Install Config from target directory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Creating infrastructure resources...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Waiting up to 30m0s for the Kubernetes API at https://api.mycluster.example.com:6443...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API v1.14.0+37982ca up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Waiting up to 30m0s for bootstrapping to complete...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Destroying the bootstrap resources...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Waiting up to 30m0s for the cluster at https://api.mycluster.example.com:6443 to initialize...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Waiting up to 10m0s for the 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openshift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-console route to be created...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Install complete!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To access the cluster as the 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system:admin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 user when using '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oc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', run 'export KUBECONFIG=/home/user/auth/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kubeconfig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’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Access the OpenShift web-console here: https://console-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openshift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-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console.apps.mycluster.example.com</a:t>
            </a:r>
            <a:r>
              <a:rPr lang="en-US" sz="1400" dirty="0">
                <a:latin typeface="IBM Plex Mono" panose="020B0509050203000203" pitchFamily="49" charset="77"/>
              </a:rPr>
              <a:t> </a:t>
            </a:r>
          </a:p>
          <a:p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INFO Login to the console with user: </a:t>
            </a:r>
            <a:r>
              <a:rPr lang="en-US" sz="1400" dirty="0" err="1">
                <a:solidFill>
                  <a:srgbClr val="005CC5"/>
                </a:solidFill>
                <a:latin typeface="IBM Plex Mono" panose="020B0509050203000203" pitchFamily="49" charset="77"/>
              </a:rPr>
              <a:t>kubeadmin</a:t>
            </a:r>
            <a:r>
              <a:rPr lang="en-US" sz="1400" dirty="0">
                <a:solidFill>
                  <a:srgbClr val="005CC5"/>
                </a:solidFill>
                <a:latin typeface="IBM Plex Mono" panose="020B0509050203000203" pitchFamily="49" charset="77"/>
              </a:rPr>
              <a:t>, password: 5char-5char-5char-5char</a:t>
            </a:r>
            <a:endParaRPr lang="en-US" sz="1400" dirty="0">
              <a:latin typeface="IBM Plex Mono" panose="020B0509050203000203" pitchFamily="49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D45707-1BD5-E649-9711-2F5F4981EB13}"/>
              </a:ext>
            </a:extLst>
          </p:cNvPr>
          <p:cNvSpPr/>
          <p:nvPr/>
        </p:nvSpPr>
        <p:spPr bwMode="auto">
          <a:xfrm>
            <a:off x="2103120" y="4454434"/>
            <a:ext cx="6766560" cy="1162595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Private network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3CAD27A-52BC-0548-9744-E751261B10CD}"/>
              </a:ext>
            </a:extLst>
          </p:cNvPr>
          <p:cNvSpPr/>
          <p:nvPr/>
        </p:nvSpPr>
        <p:spPr bwMode="auto">
          <a:xfrm>
            <a:off x="2103120" y="5737864"/>
            <a:ext cx="6766560" cy="717805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Public network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A43E784-2B6C-ED46-BD36-AB9089A692D2}"/>
              </a:ext>
            </a:extLst>
          </p:cNvPr>
          <p:cNvSpPr/>
          <p:nvPr/>
        </p:nvSpPr>
        <p:spPr bwMode="auto">
          <a:xfrm>
            <a:off x="2468880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master1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6242AC9-C790-3C4D-97DC-4E5F2781889D}"/>
              </a:ext>
            </a:extLst>
          </p:cNvPr>
          <p:cNvSpPr/>
          <p:nvPr/>
        </p:nvSpPr>
        <p:spPr bwMode="auto">
          <a:xfrm>
            <a:off x="3326675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master2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3B68A1B-4DA1-4342-8E11-48E5D5F187A9}"/>
              </a:ext>
            </a:extLst>
          </p:cNvPr>
          <p:cNvSpPr/>
          <p:nvPr/>
        </p:nvSpPr>
        <p:spPr bwMode="auto">
          <a:xfrm>
            <a:off x="4184470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master3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3272657-7C4E-934A-B2B6-F6261622386C}"/>
              </a:ext>
            </a:extLst>
          </p:cNvPr>
          <p:cNvSpPr/>
          <p:nvPr/>
        </p:nvSpPr>
        <p:spPr bwMode="auto">
          <a:xfrm>
            <a:off x="6068875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worker1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A7EFB181-A012-024C-963A-53B80C25C1E6}"/>
              </a:ext>
            </a:extLst>
          </p:cNvPr>
          <p:cNvSpPr/>
          <p:nvPr/>
        </p:nvSpPr>
        <p:spPr bwMode="auto">
          <a:xfrm>
            <a:off x="6926670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worker2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40B2811-A505-5C48-8634-A3B09A3A31DF}"/>
              </a:ext>
            </a:extLst>
          </p:cNvPr>
          <p:cNvSpPr/>
          <p:nvPr/>
        </p:nvSpPr>
        <p:spPr bwMode="auto">
          <a:xfrm>
            <a:off x="7784465" y="4741817"/>
            <a:ext cx="718457" cy="391886"/>
          </a:xfrm>
          <a:prstGeom prst="roundRect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worker3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D5A469-852C-884F-A7B6-13F093F3F9BD}"/>
              </a:ext>
            </a:extLst>
          </p:cNvPr>
          <p:cNvSpPr/>
          <p:nvPr/>
        </p:nvSpPr>
        <p:spPr bwMode="auto">
          <a:xfrm>
            <a:off x="3483429" y="5887970"/>
            <a:ext cx="404948" cy="391885"/>
          </a:xfrm>
          <a:prstGeom prst="ellipse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lb</a:t>
            </a: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3E94EB8-471B-1C49-BCFF-C6792BE3BBAE}"/>
              </a:ext>
            </a:extLst>
          </p:cNvPr>
          <p:cNvSpPr/>
          <p:nvPr/>
        </p:nvSpPr>
        <p:spPr bwMode="auto">
          <a:xfrm>
            <a:off x="7083424" y="5887969"/>
            <a:ext cx="404948" cy="391885"/>
          </a:xfrm>
          <a:prstGeom prst="ellipse">
            <a:avLst/>
          </a:prstGeom>
          <a:ln>
            <a:solidFill>
              <a:schemeClr val="tx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lb</a:t>
            </a: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BCE9346-1716-3342-BA13-BF84DE76C84F}"/>
              </a:ext>
            </a:extLst>
          </p:cNvPr>
          <p:cNvCxnSpPr>
            <a:stCxn id="13" idx="2"/>
            <a:endCxn id="16" idx="1"/>
          </p:cNvCxnSpPr>
          <p:nvPr/>
        </p:nvCxnSpPr>
        <p:spPr bwMode="auto">
          <a:xfrm>
            <a:off x="2828109" y="5133703"/>
            <a:ext cx="714623" cy="811657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BE1456-1D6A-944F-AE44-E1F2C0D81C95}"/>
              </a:ext>
            </a:extLst>
          </p:cNvPr>
          <p:cNvCxnSpPr>
            <a:stCxn id="26" idx="2"/>
            <a:endCxn id="16" idx="0"/>
          </p:cNvCxnSpPr>
          <p:nvPr/>
        </p:nvCxnSpPr>
        <p:spPr bwMode="auto">
          <a:xfrm flipH="1">
            <a:off x="3685903" y="5133703"/>
            <a:ext cx="1" cy="754267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C9DAF1E-B1DE-224D-A6CC-49BAEE1C889C}"/>
              </a:ext>
            </a:extLst>
          </p:cNvPr>
          <p:cNvCxnSpPr>
            <a:stCxn id="27" idx="2"/>
            <a:endCxn id="16" idx="7"/>
          </p:cNvCxnSpPr>
          <p:nvPr/>
        </p:nvCxnSpPr>
        <p:spPr bwMode="auto">
          <a:xfrm flipH="1">
            <a:off x="3829074" y="5133703"/>
            <a:ext cx="714625" cy="811657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52AE250-86DE-A04F-A397-689399A19ABE}"/>
              </a:ext>
            </a:extLst>
          </p:cNvPr>
          <p:cNvCxnSpPr>
            <a:stCxn id="31" idx="2"/>
            <a:endCxn id="38" idx="1"/>
          </p:cNvCxnSpPr>
          <p:nvPr/>
        </p:nvCxnSpPr>
        <p:spPr bwMode="auto">
          <a:xfrm>
            <a:off x="6428104" y="5133703"/>
            <a:ext cx="714623" cy="811656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F9A9A1E-BC30-8747-8226-DA4F33366BBB}"/>
              </a:ext>
            </a:extLst>
          </p:cNvPr>
          <p:cNvCxnSpPr>
            <a:stCxn id="32" idx="2"/>
            <a:endCxn id="38" idx="0"/>
          </p:cNvCxnSpPr>
          <p:nvPr/>
        </p:nvCxnSpPr>
        <p:spPr bwMode="auto">
          <a:xfrm flipH="1">
            <a:off x="7285898" y="5133703"/>
            <a:ext cx="1" cy="754266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C2ABCDA-4013-4840-A4C6-FCC37C178EE7}"/>
              </a:ext>
            </a:extLst>
          </p:cNvPr>
          <p:cNvCxnSpPr>
            <a:stCxn id="33" idx="2"/>
            <a:endCxn id="38" idx="7"/>
          </p:cNvCxnSpPr>
          <p:nvPr/>
        </p:nvCxnSpPr>
        <p:spPr bwMode="auto">
          <a:xfrm flipH="1">
            <a:off x="7429069" y="5133703"/>
            <a:ext cx="714625" cy="811656"/>
          </a:xfrm>
          <a:prstGeom prst="straightConnector1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4CD94568-E615-8641-B519-E0B3FB58E2FA}"/>
              </a:ext>
            </a:extLst>
          </p:cNvPr>
          <p:cNvSpPr/>
          <p:nvPr/>
        </p:nvSpPr>
        <p:spPr bwMode="auto">
          <a:xfrm>
            <a:off x="1644812" y="5934055"/>
            <a:ext cx="914400" cy="334495"/>
          </a:xfrm>
          <a:prstGeom prst="roundRect">
            <a:avLst/>
          </a:prstGeom>
          <a:solidFill>
            <a:schemeClr val="accent2">
              <a:lumMod val="9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DNS</a:t>
            </a:r>
          </a:p>
        </p:txBody>
      </p:sp>
    </p:spTree>
    <p:extLst>
      <p:ext uri="{BB962C8B-B14F-4D97-AF65-F5344CB8AC3E}">
        <p14:creationId xmlns:p14="http://schemas.microsoft.com/office/powerpoint/2010/main" val="2834560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FEC9-33CD-B54D-AB5A-122245418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Web Services - IPI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1A12CC-5386-3940-BEF0-90DAE605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5287C4-42EC-DE4B-AEC0-304AF641E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86" y="1146208"/>
            <a:ext cx="11170252" cy="539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300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UPI - User Provisioned Infrastructure -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High availability (fault tolerance)</a:t>
            </a:r>
          </a:p>
          <a:p>
            <a:pPr lvl="1"/>
            <a:r>
              <a:rPr lang="en-GB" dirty="0"/>
              <a:t>Number of master/worker</a:t>
            </a:r>
          </a:p>
          <a:p>
            <a:pPr lvl="1"/>
            <a:r>
              <a:rPr lang="en-GB" dirty="0"/>
              <a:t>Availability zones, subnet</a:t>
            </a:r>
          </a:p>
          <a:p>
            <a:r>
              <a:rPr lang="en-GB" dirty="0"/>
              <a:t>Network isolation (security)</a:t>
            </a:r>
          </a:p>
          <a:p>
            <a:pPr lvl="1"/>
            <a:r>
              <a:rPr lang="en-GB" dirty="0"/>
              <a:t>Public and private access</a:t>
            </a:r>
          </a:p>
          <a:p>
            <a:pPr lvl="1"/>
            <a:r>
              <a:rPr lang="en-GB" dirty="0"/>
              <a:t>Firewall rules</a:t>
            </a:r>
          </a:p>
          <a:p>
            <a:pPr lvl="1"/>
            <a:r>
              <a:rPr lang="en-GB" dirty="0"/>
              <a:t>Inter component communication (port restrictions)</a:t>
            </a:r>
          </a:p>
          <a:p>
            <a:r>
              <a:rPr lang="en-GB" dirty="0"/>
              <a:t>Capacity</a:t>
            </a:r>
          </a:p>
          <a:p>
            <a:pPr lvl="1"/>
            <a:r>
              <a:rPr lang="en-GB" dirty="0"/>
              <a:t>Machine (VM) sizing</a:t>
            </a:r>
          </a:p>
          <a:p>
            <a:r>
              <a:rPr lang="en-GB" dirty="0"/>
              <a:t>Access to installation code</a:t>
            </a:r>
          </a:p>
          <a:p>
            <a:pPr lvl="1"/>
            <a:r>
              <a:rPr lang="en-GB" dirty="0"/>
              <a:t>Pull secret</a:t>
            </a:r>
          </a:p>
          <a:p>
            <a:pPr lvl="1"/>
            <a:r>
              <a:rPr lang="en-GB" dirty="0"/>
              <a:t>Access to </a:t>
            </a:r>
            <a:r>
              <a:rPr lang="en-GB" dirty="0" err="1"/>
              <a:t>quay.io</a:t>
            </a:r>
            <a:endParaRPr lang="en-GB" dirty="0"/>
          </a:p>
          <a:p>
            <a:pPr lvl="1"/>
            <a:r>
              <a:rPr lang="en-GB" dirty="0" err="1"/>
              <a:t>Airgapped</a:t>
            </a:r>
            <a:r>
              <a:rPr lang="en-GB" dirty="0"/>
              <a:t> environment</a:t>
            </a:r>
          </a:p>
          <a:p>
            <a:r>
              <a:rPr lang="en-GB" dirty="0"/>
              <a:t>User interface and system access</a:t>
            </a:r>
          </a:p>
          <a:p>
            <a:pPr lvl="1"/>
            <a:r>
              <a:rPr lang="en-GB" dirty="0"/>
              <a:t>Load balancer</a:t>
            </a:r>
          </a:p>
          <a:p>
            <a:pPr lvl="1"/>
            <a:r>
              <a:rPr lang="en-GB" dirty="0"/>
              <a:t>DNS</a:t>
            </a:r>
          </a:p>
          <a:p>
            <a:r>
              <a:rPr lang="en-GB" dirty="0"/>
              <a:t>RedHat CoreOS image: ova, </a:t>
            </a:r>
            <a:r>
              <a:rPr lang="en-GB" dirty="0" err="1"/>
              <a:t>ami</a:t>
            </a:r>
            <a:r>
              <a:rPr lang="en-GB" dirty="0"/>
              <a:t>, </a:t>
            </a:r>
            <a:r>
              <a:rPr lang="en-GB" dirty="0" err="1"/>
              <a:t>pxe</a:t>
            </a:r>
            <a:r>
              <a:rPr lang="en-GB" dirty="0"/>
              <a:t> etc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366672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9CEA8-FF90-CF47-B5D6-AEDAEBB9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Web Service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CA3E8-205A-DC41-AD07-B0F32219C49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apiVersion</a:t>
            </a:r>
            <a:r>
              <a:rPr lang="en-US" sz="1200" dirty="0">
                <a:latin typeface="IBM Plex Mono" panose="020B0509050203000203" pitchFamily="49" charset="77"/>
              </a:rPr>
              <a:t>: v1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baseDomain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latin typeface="IBM Plex Mono" panose="020B0509050203000203" pitchFamily="49" charset="77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controlPlane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hyperthreading: Enabled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master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aws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zones: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us-west-2a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us-west-2c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rootVolume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iops</a:t>
            </a:r>
            <a:r>
              <a:rPr lang="en-US" sz="1200" b="1" dirty="0">
                <a:latin typeface="IBM Plex Mono" panose="020B0509050203000203" pitchFamily="49" charset="77"/>
              </a:rPr>
              <a:t>: 4000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size: 500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type: io1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m5.xlarge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compute: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- hyperthreading: Enabled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worker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platform: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aws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rootVolume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</a:t>
            </a:r>
            <a:r>
              <a:rPr lang="en-US" sz="1200" b="1" dirty="0" err="1">
                <a:latin typeface="IBM Plex Mono" panose="020B0509050203000203" pitchFamily="49" charset="77"/>
              </a:rPr>
              <a:t>iops</a:t>
            </a:r>
            <a:r>
              <a:rPr lang="en-US" sz="1200" b="1" dirty="0">
                <a:latin typeface="IBM Plex Mono" panose="020B0509050203000203" pitchFamily="49" charset="77"/>
              </a:rPr>
              <a:t>: 2000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size: 500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  type: io1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type: c5.4xlarge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zones: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- us-west-2c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replicas: 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C0E8A0-080B-234E-A6D2-262CCD6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metadata: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name: test-cluster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networking: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clusterNetwork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</a:t>
            </a:r>
            <a:r>
              <a:rPr lang="en-US" sz="1200" dirty="0" err="1">
                <a:latin typeface="IBM Plex Mono" panose="020B0509050203000203" pitchFamily="49" charset="77"/>
              </a:rPr>
              <a:t>cidr</a:t>
            </a:r>
            <a:r>
              <a:rPr lang="en-US" sz="1200" dirty="0">
                <a:latin typeface="IBM Plex Mono" panose="020B0509050203000203" pitchFamily="49" charset="77"/>
              </a:rPr>
              <a:t>: 10.128.0.0/14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  </a:t>
            </a:r>
            <a:r>
              <a:rPr lang="en-US" sz="1200" dirty="0" err="1">
                <a:latin typeface="IBM Plex Mono" panose="020B0509050203000203" pitchFamily="49" charset="77"/>
              </a:rPr>
              <a:t>hostPrefix</a:t>
            </a:r>
            <a:r>
              <a:rPr lang="en-US" sz="1200" dirty="0">
                <a:latin typeface="IBM Plex Mono" panose="020B0509050203000203" pitchFamily="49" charset="77"/>
              </a:rPr>
              <a:t>: 23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machineCIDR</a:t>
            </a:r>
            <a:r>
              <a:rPr lang="en-US" sz="1200" dirty="0">
                <a:latin typeface="IBM Plex Mono" panose="020B0509050203000203" pitchFamily="49" charset="77"/>
              </a:rPr>
              <a:t>: 10.0.0.0/16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networkType</a:t>
            </a:r>
            <a:r>
              <a:rPr lang="en-US" sz="1200" dirty="0">
                <a:latin typeface="IBM Plex Mono" panose="020B0509050203000203" pitchFamily="49" charset="77"/>
              </a:rPr>
              <a:t>: </a:t>
            </a:r>
            <a:r>
              <a:rPr lang="en-US" sz="1200" dirty="0" err="1">
                <a:latin typeface="IBM Plex Mono" panose="020B0509050203000203" pitchFamily="49" charset="77"/>
              </a:rPr>
              <a:t>OpenShiftSDN</a:t>
            </a:r>
            <a:endParaRPr lang="en-US" sz="1200" dirty="0">
              <a:latin typeface="IBM Plex Mono" panose="020B0509050203000203" pitchFamily="49" charset="77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</a:t>
            </a:r>
            <a:r>
              <a:rPr lang="en-US" sz="1200" dirty="0" err="1">
                <a:latin typeface="IBM Plex Mono" panose="020B0509050203000203" pitchFamily="49" charset="77"/>
              </a:rPr>
              <a:t>serviceNetwork</a:t>
            </a:r>
            <a:r>
              <a:rPr lang="en-US" sz="1200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IBM Plex Mono" panose="020B0509050203000203" pitchFamily="49" charset="77"/>
              </a:rPr>
              <a:t>  - 172.30.0.0/16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platform: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</a:t>
            </a:r>
            <a:r>
              <a:rPr lang="en-US" sz="1200" b="1" dirty="0" err="1">
                <a:latin typeface="IBM Plex Mono" panose="020B0509050203000203" pitchFamily="49" charset="77"/>
              </a:rPr>
              <a:t>aws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region: us-west-2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</a:t>
            </a:r>
            <a:r>
              <a:rPr lang="en-US" sz="1200" b="1" dirty="0" err="1">
                <a:latin typeface="IBM Plex Mono" panose="020B0509050203000203" pitchFamily="49" charset="77"/>
              </a:rPr>
              <a:t>userTags</a:t>
            </a:r>
            <a:r>
              <a:rPr lang="en-US" sz="1200" b="1" dirty="0">
                <a:latin typeface="IBM Plex Mono" panose="020B0509050203000203" pitchFamily="49" charset="77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adminContact</a:t>
            </a:r>
            <a:r>
              <a:rPr lang="en-US" sz="1200" b="1" dirty="0">
                <a:latin typeface="IBM Plex Mono" panose="020B0509050203000203" pitchFamily="49" charset="77"/>
              </a:rPr>
              <a:t>: </a:t>
            </a:r>
            <a:r>
              <a:rPr lang="en-US" sz="1200" b="1" dirty="0" err="1">
                <a:latin typeface="IBM Plex Mono" panose="020B0509050203000203" pitchFamily="49" charset="77"/>
              </a:rPr>
              <a:t>jdoe</a:t>
            </a:r>
            <a:endParaRPr lang="en-US" sz="1200" b="1" dirty="0">
              <a:latin typeface="IBM Plex Mono" panose="020B0509050203000203" pitchFamily="49" charset="77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b="1" dirty="0">
                <a:latin typeface="IBM Plex Mono" panose="020B0509050203000203" pitchFamily="49" charset="77"/>
              </a:rPr>
              <a:t>      </a:t>
            </a:r>
            <a:r>
              <a:rPr lang="en-US" sz="1200" b="1" dirty="0" err="1">
                <a:latin typeface="IBM Plex Mono" panose="020B0509050203000203" pitchFamily="49" charset="77"/>
              </a:rPr>
              <a:t>costCenter</a:t>
            </a:r>
            <a:r>
              <a:rPr lang="en-US" sz="1200" b="1" dirty="0">
                <a:latin typeface="IBM Plex Mono" panose="020B0509050203000203" pitchFamily="49" charset="77"/>
              </a:rPr>
              <a:t>: 7536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pullSecret</a:t>
            </a:r>
            <a:r>
              <a:rPr lang="en-US" sz="1200" dirty="0">
                <a:latin typeface="IBM Plex Mono" panose="020B0509050203000203" pitchFamily="49" charset="77"/>
              </a:rPr>
              <a:t>: '{"</a:t>
            </a:r>
            <a:r>
              <a:rPr lang="en-US" sz="1200" dirty="0" err="1">
                <a:latin typeface="IBM Plex Mono" panose="020B0509050203000203" pitchFamily="49" charset="77"/>
              </a:rPr>
              <a:t>auths</a:t>
            </a:r>
            <a:r>
              <a:rPr lang="en-US" sz="1200" dirty="0">
                <a:latin typeface="IBM Plex Mono" panose="020B0509050203000203" pitchFamily="49" charset="77"/>
              </a:rPr>
              <a:t>": ...}'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 err="1">
                <a:latin typeface="IBM Plex Mono" panose="020B0509050203000203" pitchFamily="49" charset="77"/>
              </a:rPr>
              <a:t>sshKey</a:t>
            </a:r>
            <a:r>
              <a:rPr lang="en-US" sz="1200" dirty="0">
                <a:latin typeface="IBM Plex Mono" panose="020B0509050203000203" pitchFamily="49" charset="77"/>
              </a:rPr>
              <a:t>: ssh-ed25519 AAAA...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BB772-46BC-734B-A1D6-FD617F28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0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A1B5-857D-6C47-96D7-D3B4AAC77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- terraform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FFE10-A59E-FB40-ACF3-1C35A08C3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ibm</a:t>
            </a:r>
            <a:r>
              <a:rPr lang="en-US" dirty="0"/>
              <a:t>-cloud-architecture/terraform-openshift4-aws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3753A-BD00-A548-B8F2-E561EC56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2069B-DB40-C34F-9FFE-F225B0779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512" y="1552902"/>
            <a:ext cx="7531313" cy="52113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0E52E4-1143-F041-8AC8-3922FD3A45F6}"/>
              </a:ext>
            </a:extLst>
          </p:cNvPr>
          <p:cNvSpPr/>
          <p:nvPr/>
        </p:nvSpPr>
        <p:spPr>
          <a:xfrm>
            <a:off x="201578" y="2727402"/>
            <a:ext cx="4278981" cy="3046988"/>
          </a:xfrm>
          <a:prstGeom prst="rect">
            <a:avLst/>
          </a:prstGeom>
          <a:solidFill>
            <a:srgbClr val="000000">
              <a:alpha val="19216"/>
            </a:srgbClr>
          </a:solidFill>
        </p:spPr>
        <p:txBody>
          <a:bodyPr wrap="square">
            <a:spAutoFit/>
          </a:bodyPr>
          <a:lstStyle/>
          <a:p>
            <a:r>
              <a:rPr lang="en-US" sz="1200" dirty="0" err="1">
                <a:latin typeface="IBM Plex Mono" panose="020B0509050203000203" pitchFamily="49" charset="77"/>
              </a:rPr>
              <a:t>aws_region</a:t>
            </a:r>
            <a:r>
              <a:rPr lang="en-US" sz="1200" dirty="0">
                <a:latin typeface="IBM Plex Mono" panose="020B0509050203000203" pitchFamily="49" charset="77"/>
              </a:rPr>
              <a:t> = "us-east-2"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aws_azs</a:t>
            </a:r>
            <a:r>
              <a:rPr lang="en-US" sz="1200" dirty="0">
                <a:latin typeface="IBM Plex Mono" panose="020B0509050203000203" pitchFamily="49" charset="77"/>
              </a:rPr>
              <a:t> = ["a", "b", "c"]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default_tags</a:t>
            </a:r>
            <a:r>
              <a:rPr lang="en-US" sz="1200" dirty="0">
                <a:latin typeface="IBM Plex Mono" panose="020B0509050203000203" pitchFamily="49" charset="77"/>
              </a:rPr>
              <a:t> = { "owner" = "ocp42" }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infrastructure_id</a:t>
            </a:r>
            <a:r>
              <a:rPr lang="en-US" sz="1200" dirty="0">
                <a:latin typeface="IBM Plex Mono" panose="020B0509050203000203" pitchFamily="49" charset="77"/>
              </a:rPr>
              <a:t> = "ocp42-abcde"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clustername</a:t>
            </a:r>
            <a:r>
              <a:rPr lang="en-US" sz="1200" dirty="0">
                <a:latin typeface="IBM Plex Mono" panose="020B0509050203000203" pitchFamily="49" charset="77"/>
              </a:rPr>
              <a:t> = "ocp42" </a:t>
            </a:r>
          </a:p>
          <a:p>
            <a:r>
              <a:rPr lang="en-US" sz="1200" dirty="0">
                <a:latin typeface="IBM Plex Mono" panose="020B0509050203000203" pitchFamily="49" charset="77"/>
              </a:rPr>
              <a:t>domain = "</a:t>
            </a:r>
            <a:r>
              <a:rPr lang="en-US" sz="1200" dirty="0" err="1">
                <a:latin typeface="IBM Plex Mono" panose="020B0509050203000203" pitchFamily="49" charset="77"/>
              </a:rPr>
              <a:t>example.com</a:t>
            </a:r>
            <a:r>
              <a:rPr lang="en-US" sz="1200" dirty="0">
                <a:latin typeface="IBM Plex Mono" panose="020B0509050203000203" pitchFamily="49" charset="77"/>
              </a:rPr>
              <a:t>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ami</a:t>
            </a:r>
            <a:r>
              <a:rPr lang="en-US" sz="1200" dirty="0">
                <a:latin typeface="IBM Plex Mono" panose="020B0509050203000203" pitchFamily="49" charset="77"/>
              </a:rPr>
              <a:t> = "ami-0bc59aaa7363b805d"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aws_access_key_id</a:t>
            </a:r>
            <a:r>
              <a:rPr lang="en-US" sz="1200" dirty="0">
                <a:latin typeface="IBM Plex Mono" panose="020B0509050203000203" pitchFamily="49" charset="77"/>
              </a:rPr>
              <a:t> = ""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aws_secret_access_key</a:t>
            </a:r>
            <a:r>
              <a:rPr lang="en-US" sz="1200" dirty="0">
                <a:latin typeface="IBM Plex Mono" panose="020B0509050203000203" pitchFamily="49" charset="77"/>
              </a:rPr>
              <a:t> = "" </a:t>
            </a:r>
          </a:p>
          <a:p>
            <a:r>
              <a:rPr lang="en-US" sz="1200" dirty="0">
                <a:latin typeface="IBM Plex Mono" panose="020B0509050203000203" pitchFamily="49" charset="77"/>
              </a:rPr>
              <a:t>bootstrap = { type = "i3.xlarge" }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control_plane</a:t>
            </a:r>
            <a:r>
              <a:rPr lang="en-US" sz="1200" dirty="0">
                <a:latin typeface="IBM Plex Mono" panose="020B0509050203000203" pitchFamily="49" charset="77"/>
              </a:rPr>
              <a:t> = { count = "3" , </a:t>
            </a:r>
          </a:p>
          <a:p>
            <a:r>
              <a:rPr lang="en-US" sz="1200" dirty="0">
                <a:latin typeface="IBM Plex Mono" panose="020B0509050203000203" pitchFamily="49" charset="77"/>
              </a:rPr>
              <a:t>type = "m4.xlarge", disk = "120" }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use_worker_machinesets</a:t>
            </a:r>
            <a:r>
              <a:rPr lang="en-US" sz="1200" dirty="0">
                <a:latin typeface="IBM Plex Mono" panose="020B0509050203000203" pitchFamily="49" charset="77"/>
              </a:rPr>
              <a:t> = true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openshift_pull_secret</a:t>
            </a:r>
            <a:r>
              <a:rPr lang="en-US" sz="1200" dirty="0">
                <a:latin typeface="IBM Plex Mono" panose="020B0509050203000203" pitchFamily="49" charset="77"/>
              </a:rPr>
              <a:t> = "./</a:t>
            </a:r>
            <a:r>
              <a:rPr lang="en-US" sz="1200" dirty="0" err="1">
                <a:latin typeface="IBM Plex Mono" panose="020B0509050203000203" pitchFamily="49" charset="77"/>
              </a:rPr>
              <a:t>pull_secret.json</a:t>
            </a:r>
            <a:r>
              <a:rPr lang="en-US" sz="1200" dirty="0">
                <a:latin typeface="IBM Plex Mono" panose="020B0509050203000203" pitchFamily="49" charset="77"/>
              </a:rPr>
              <a:t>" </a:t>
            </a:r>
          </a:p>
          <a:p>
            <a:r>
              <a:rPr lang="en-US" sz="1200" dirty="0" err="1">
                <a:latin typeface="IBM Plex Mono" panose="020B0509050203000203" pitchFamily="49" charset="77"/>
              </a:rPr>
              <a:t>openshift_installer_url</a:t>
            </a:r>
            <a:r>
              <a:rPr lang="en-US" sz="1200" dirty="0">
                <a:latin typeface="IBM Plex Mono" panose="020B0509050203000203" pitchFamily="49" charset="77"/>
              </a:rPr>
              <a:t> = "https://</a:t>
            </a:r>
            <a:r>
              <a:rPr lang="en-US" sz="1200" dirty="0" err="1">
                <a:latin typeface="IBM Plex Mono" panose="020B0509050203000203" pitchFamily="49" charset="77"/>
              </a:rPr>
              <a:t>mirror.openshift.com</a:t>
            </a:r>
            <a:r>
              <a:rPr lang="en-US" sz="1200" dirty="0">
                <a:latin typeface="IBM Plex Mono" panose="020B0509050203000203" pitchFamily="49" charset="77"/>
              </a:rPr>
              <a:t>/"</a:t>
            </a:r>
          </a:p>
        </p:txBody>
      </p:sp>
    </p:spTree>
    <p:extLst>
      <p:ext uri="{BB962C8B-B14F-4D97-AF65-F5344CB8AC3E}">
        <p14:creationId xmlns:p14="http://schemas.microsoft.com/office/powerpoint/2010/main" val="27178055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LASSAUTHORFOOTERSHOWNUM" val="0"/>
  <p:tag name="MMPROD_NEXTUNIQUEID" val="10012"/>
  <p:tag name="CLASSAUTHORTEMPNAME" val="Class Author cross-brand"/>
  <p:tag name="CLASSAUTHORTEMPVER" val="11.0"/>
  <p:tag name="MMPROD_UIDATA" val="&lt;database version=&quot;9.0&quot;&gt;&lt;object type=&quot;1&quot; unique_id=&quot;10001&quot;&gt;&lt;object type=&quot;2&quot; unique_id=&quot;267135&quot;&gt;&lt;object type=&quot;3&quot; unique_id=&quot;267136&quot;&gt;&lt;property id=&quot;20148&quot; value=&quot;5&quot;/&gt;&lt;property id=&quot;20300&quot; value=&quot;Slide 1 - &amp;quot;Unit title&amp;quot;&quot;/&gt;&lt;property id=&quot;20307&quot; value=&quot;256&quot;/&gt;&lt;/object&gt;&lt;object type=&quot;3&quot; unique_id=&quot;267137&quot;&gt;&lt;property id=&quot;20148&quot; value=&quot;5&quot;/&gt;&lt;property id=&quot;20300&quot; value=&quot;Slide 2 - &amp;quot;Unit objectives&amp;quot;&quot;/&gt;&lt;property id=&quot;20307&quot; value=&quot;257&quot;/&gt;&lt;/object&gt;&lt;object type=&quot;3&quot; unique_id=&quot;267138&quot;&gt;&lt;property id=&quot;20148&quot; value=&quot;5&quot;/&gt;&lt;property id=&quot;20300&quot; value=&quot;Slide 4 - &amp;quot;Topics&amp;quot;&quot;/&gt;&lt;property id=&quot;20307&quot; value=&quot;258&quot;/&gt;&lt;/object&gt;&lt;object type=&quot;3&quot; unique_id=&quot;267142&quot;&gt;&lt;property id=&quot;20148&quot; value=&quot;5&quot;/&gt;&lt;property id=&quot;20300&quot; value=&quot;Slide 7 - &amp;quot;Unit summary&amp;quot;&quot;/&gt;&lt;property id=&quot;20307&quot; value=&quot;262&quot;/&gt;&lt;/object&gt;&lt;object type=&quot;3&quot; unique_id=&quot;267143&quot;&gt;&lt;property id=&quot;20148&quot; value=&quot;5&quot;/&gt;&lt;property id=&quot;20300&quot; value=&quot;Slide 8 - &amp;quot;Review questions&amp;quot;&quot;/&gt;&lt;property id=&quot;20307&quot; value=&quot;263&quot;/&gt;&lt;/object&gt;&lt;object type=&quot;3&quot; unique_id=&quot;267144&quot;&gt;&lt;property id=&quot;20148&quot; value=&quot;5&quot;/&gt;&lt;property id=&quot;20300&quot; value=&quot;Slide 9 - &amp;quot;Review answers&amp;quot;&quot;/&gt;&lt;property id=&quot;20307&quot; value=&quot;264&quot;/&gt;&lt;/object&gt;&lt;object type=&quot;3&quot; unique_id=&quot;267148&quot;&gt;&lt;property id=&quot;20148&quot; value=&quot;5&quot;/&gt;&lt;property id=&quot;20300&quot; value=&quot;Slide 11 - &amp;quot;Exercise introduction&amp;quot;&quot;/&gt;&lt;property id=&quot;20307&quot; value=&quot;268&quot;/&gt;&lt;/object&gt;&lt;object type=&quot;3&quot; unique_id=&quot;547028&quot;&gt;&lt;property id=&quot;20148&quot; value=&quot;5&quot;/&gt;&lt;property id=&quot;20300&quot; value=&quot;Slide 3 - &amp;quot;Title of topic/lesson&amp;quot;&quot;/&gt;&lt;property id=&quot;20307&quot; value=&quot;297&quot;/&gt;&lt;/object&gt;&lt;object type=&quot;3&quot; unique_id=&quot;547029&quot;&gt;&lt;property id=&quot;20148&quot; value=&quot;5&quot;/&gt;&lt;property id=&quot;20300&quot; value=&quot;Slide 5 - &amp;quot;Sample (bulleted)&amp;quot;&quot;/&gt;&lt;property id=&quot;20307&quot; value=&quot;298&quot;/&gt;&lt;/object&gt;&lt;object type=&quot;3&quot; unique_id=&quot;547030&quot;&gt;&lt;property id=&quot;20148&quot; value=&quot;5&quot;/&gt;&lt;property id=&quot;20300&quot; value=&quot;Slide 6 - &amp;quot;Instructor demonstration&amp;quot;&quot;/&gt;&lt;property id=&quot;20307&quot; value=&quot;296&quot;/&gt;&lt;/object&gt;&lt;object type=&quot;3&quot; unique_id=&quot;547031&quot;&gt;&lt;property id=&quot;20148&quot; value=&quot;5&quot;/&gt;&lt;property id=&quot;20300&quot; value=&quot;Slide 12 - &amp;quot;Components: Lines and arrows&amp;quot;&quot;/&gt;&lt;property id=&quot;20307&quot; value=&quot;299&quot;/&gt;&lt;/object&gt;&lt;object type=&quot;3&quot; unique_id=&quot;547032&quot;&gt;&lt;property id=&quot;20148&quot; value=&quot;5&quot;/&gt;&lt;property id=&quot;20300&quot; value=&quot;Slide 13 - &amp;quot;Components: Annotation of figures&amp;quot;&quot;/&gt;&lt;property id=&quot;20307&quot; value=&quot;300&quot;/&gt;&lt;/object&gt;&lt;object type=&quot;3&quot; unique_id=&quot;547033&quot;&gt;&lt;property id=&quot;20148&quot; value=&quot;5&quot;/&gt;&lt;property id=&quot;20300&quot; value=&quot;Slide 14 - &amp;quot;Components: Table formats&amp;quot;&quot;/&gt;&lt;property id=&quot;20307&quot; value=&quot;301&quot;/&gt;&lt;/object&gt;&lt;object type=&quot;3&quot; unique_id=&quot;547034&quot;&gt;&lt;property id=&quot;20148&quot; value=&quot;5&quot;/&gt;&lt;property id=&quot;20300&quot; value=&quot;Slide 15 - &amp;quot;Components: Code backgrounds&amp;quot;&quot;/&gt;&lt;property id=&quot;20307&quot; value=&quot;302&quot;/&gt;&lt;/object&gt;&lt;object type=&quot;3&quot; unique_id=&quot;547035&quot;&gt;&lt;property id=&quot;20148&quot; value=&quot;5&quot;/&gt;&lt;property id=&quot;20300&quot; value=&quot;Slide 16&quot;/&gt;&lt;property id=&quot;20307&quot; value=&quot;303&quot;/&gt;&lt;/object&gt;&lt;object type=&quot;3&quot; unique_id=&quot;547037&quot;&gt;&lt;property id=&quot;20148&quot; value=&quot;5&quot;/&gt;&lt;property id=&quot;20300&quot; value=&quot;Slide 10 - &amp;quot;Exercise: Title of exercise&amp;quot;&quot;/&gt;&lt;property id=&quot;20307&quot; value=&quot;304&quot;/&gt;&lt;/object&gt;&lt;/object&gt;&lt;object type=&quot;8&quot; unique_id=&quot;267187&quot;&gt;&lt;/object&gt;&lt;/object&gt;&lt;/database&gt;"/>
  <p:tag name="SECTOMILLISECCONVERT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LASSAUTHORALTUSESLIDE" val="1"/>
</p:tagLst>
</file>

<file path=ppt/theme/theme1.xml><?xml version="1.0" encoding="utf-8"?>
<a:theme xmlns:a="http://schemas.openxmlformats.org/drawingml/2006/main" name="LD1xbrand_11.0">
  <a:themeElements>
    <a:clrScheme name="IBM Training">
      <a:dk1>
        <a:srgbClr val="000000"/>
      </a:dk1>
      <a:lt1>
        <a:srgbClr val="FFFFFF"/>
      </a:lt1>
      <a:dk2>
        <a:srgbClr val="00649D"/>
      </a:dk2>
      <a:lt2>
        <a:srgbClr val="FFFFFF"/>
      </a:lt2>
      <a:accent1>
        <a:srgbClr val="DAF1FC"/>
      </a:accent1>
      <a:accent2>
        <a:srgbClr val="EEF6E2"/>
      </a:accent2>
      <a:accent3>
        <a:srgbClr val="F4E3DD"/>
      </a:accent3>
      <a:accent4>
        <a:srgbClr val="FDEDF3"/>
      </a:accent4>
      <a:accent5>
        <a:srgbClr val="ECDDEC"/>
      </a:accent5>
      <a:accent6>
        <a:srgbClr val="FDFACC"/>
      </a:accent6>
      <a:hlink>
        <a:srgbClr val="00649D"/>
      </a:hlink>
      <a:folHlink>
        <a:srgbClr val="00649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LD1WE_9.1 1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7889FB"/>
        </a:accent1>
        <a:accent2>
          <a:srgbClr val="4D4D4D"/>
        </a:accent2>
        <a:accent3>
          <a:srgbClr val="FFFFFF"/>
        </a:accent3>
        <a:accent4>
          <a:srgbClr val="000000"/>
        </a:accent4>
        <a:accent5>
          <a:srgbClr val="BEC4FD"/>
        </a:accent5>
        <a:accent6>
          <a:srgbClr val="454545"/>
        </a:accent6>
        <a:hlink>
          <a:srgbClr val="1C7270"/>
        </a:hlink>
        <a:folHlink>
          <a:srgbClr val="9E640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D1WE_9.1 2">
        <a:dk1>
          <a:srgbClr val="808080"/>
        </a:dk1>
        <a:lt1>
          <a:srgbClr val="FFFFFF"/>
        </a:lt1>
        <a:dk2>
          <a:srgbClr val="000000"/>
        </a:dk2>
        <a:lt2>
          <a:srgbClr val="CCCCFF"/>
        </a:lt2>
        <a:accent1>
          <a:srgbClr val="7889FB"/>
        </a:accent1>
        <a:accent2>
          <a:srgbClr val="DFFF66"/>
        </a:accent2>
        <a:accent3>
          <a:srgbClr val="AAAAAA"/>
        </a:accent3>
        <a:accent4>
          <a:srgbClr val="DADADA"/>
        </a:accent4>
        <a:accent5>
          <a:srgbClr val="BEC4FD"/>
        </a:accent5>
        <a:accent6>
          <a:srgbClr val="CAE75C"/>
        </a:accent6>
        <a:hlink>
          <a:srgbClr val="C0C0C0"/>
        </a:hlink>
        <a:folHlink>
          <a:srgbClr val="D1821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BMCloudAcademy2019" id="{28984417-7A98-3243-A3BB-6FD2E9AABE0B}" vid="{C8DCFEB5-C3A7-2C4F-9429-B2644BBCB01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889FB"/>
      </a:accent1>
      <a:accent2>
        <a:srgbClr val="4D4D4D"/>
      </a:accent2>
      <a:accent3>
        <a:srgbClr val="FFFFFF"/>
      </a:accent3>
      <a:accent4>
        <a:srgbClr val="000000"/>
      </a:accent4>
      <a:accent5>
        <a:srgbClr val="BEC4FD"/>
      </a:accent5>
      <a:accent6>
        <a:srgbClr val="454545"/>
      </a:accent6>
      <a:hlink>
        <a:srgbClr val="1C7270"/>
      </a:hlink>
      <a:folHlink>
        <a:srgbClr val="9E640E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LD1xbrand_11</Template>
  <TotalTime>5415</TotalTime>
  <Words>1281</Words>
  <Application>Microsoft Macintosh PowerPoint</Application>
  <PresentationFormat>Custom</PresentationFormat>
  <Paragraphs>267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IBM Plex Mono</vt:lpstr>
      <vt:lpstr>IBM Plex Sans</vt:lpstr>
      <vt:lpstr>IBM Plex Sans Condensed</vt:lpstr>
      <vt:lpstr>Wingdings</vt:lpstr>
      <vt:lpstr>LD1xbrand_11.0</vt:lpstr>
      <vt:lpstr>OpenShift in Public Cloud</vt:lpstr>
      <vt:lpstr>Agenda</vt:lpstr>
      <vt:lpstr>OpenShift Cluster installation</vt:lpstr>
      <vt:lpstr>IPI - Installer Provisioned Infrastructure - configuration</vt:lpstr>
      <vt:lpstr>IPI - Installer Provisioned Infrastructure - installation</vt:lpstr>
      <vt:lpstr>Amazon Web Services - IPI </vt:lpstr>
      <vt:lpstr>UPI - User Provisioned Infrastructure - considerations</vt:lpstr>
      <vt:lpstr>Amazon Web Service </vt:lpstr>
      <vt:lpstr>AWS - terraform implementation</vt:lpstr>
      <vt:lpstr>Azure</vt:lpstr>
      <vt:lpstr>Azure - terraform implementation</vt:lpstr>
      <vt:lpstr>Google Cloud Platform</vt:lpstr>
      <vt:lpstr>GCP - terraform 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OpenShift in Public Cloud</dc:title>
  <dc:creator>Budi Darmawan</dc:creator>
  <cp:lastModifiedBy>Budi Darmawan</cp:lastModifiedBy>
  <cp:revision>15</cp:revision>
  <dcterms:created xsi:type="dcterms:W3CDTF">2020-01-10T19:53:39Z</dcterms:created>
  <dcterms:modified xsi:type="dcterms:W3CDTF">2020-01-14T14:09:35Z</dcterms:modified>
</cp:coreProperties>
</file>

<file path=docProps/thumbnail.jpeg>
</file>